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5" r:id="rId1"/>
    <p:sldMasterId id="2147483687" r:id="rId2"/>
  </p:sldMasterIdLst>
  <p:notesMasterIdLst>
    <p:notesMasterId r:id="rId60"/>
  </p:notesMasterIdLst>
  <p:handoutMasterIdLst>
    <p:handoutMasterId r:id="rId61"/>
  </p:handoutMasterIdLst>
  <p:sldIdLst>
    <p:sldId id="256" r:id="rId3"/>
    <p:sldId id="566" r:id="rId4"/>
    <p:sldId id="567" r:id="rId5"/>
    <p:sldId id="569" r:id="rId6"/>
    <p:sldId id="568" r:id="rId7"/>
    <p:sldId id="739" r:id="rId8"/>
    <p:sldId id="570" r:id="rId9"/>
    <p:sldId id="571" r:id="rId10"/>
    <p:sldId id="572" r:id="rId11"/>
    <p:sldId id="573" r:id="rId12"/>
    <p:sldId id="574" r:id="rId13"/>
    <p:sldId id="575" r:id="rId14"/>
    <p:sldId id="576" r:id="rId15"/>
    <p:sldId id="577" r:id="rId16"/>
    <p:sldId id="578" r:id="rId17"/>
    <p:sldId id="579" r:id="rId18"/>
    <p:sldId id="580" r:id="rId19"/>
    <p:sldId id="581" r:id="rId20"/>
    <p:sldId id="582" r:id="rId21"/>
    <p:sldId id="583" r:id="rId22"/>
    <p:sldId id="584" r:id="rId23"/>
    <p:sldId id="585" r:id="rId24"/>
    <p:sldId id="586" r:id="rId25"/>
    <p:sldId id="587" r:id="rId26"/>
    <p:sldId id="588" r:id="rId27"/>
    <p:sldId id="589" r:id="rId28"/>
    <p:sldId id="590" r:id="rId29"/>
    <p:sldId id="591" r:id="rId30"/>
    <p:sldId id="592" r:id="rId31"/>
    <p:sldId id="593" r:id="rId32"/>
    <p:sldId id="594" r:id="rId33"/>
    <p:sldId id="595" r:id="rId34"/>
    <p:sldId id="596" r:id="rId35"/>
    <p:sldId id="597" r:id="rId36"/>
    <p:sldId id="598" r:id="rId37"/>
    <p:sldId id="599" r:id="rId38"/>
    <p:sldId id="600" r:id="rId39"/>
    <p:sldId id="601" r:id="rId40"/>
    <p:sldId id="602" r:id="rId41"/>
    <p:sldId id="603" r:id="rId42"/>
    <p:sldId id="604" r:id="rId43"/>
    <p:sldId id="605" r:id="rId44"/>
    <p:sldId id="606" r:id="rId45"/>
    <p:sldId id="626" r:id="rId46"/>
    <p:sldId id="744" r:id="rId47"/>
    <p:sldId id="743" r:id="rId48"/>
    <p:sldId id="694" r:id="rId49"/>
    <p:sldId id="742" r:id="rId50"/>
    <p:sldId id="678" r:id="rId51"/>
    <p:sldId id="696" r:id="rId52"/>
    <p:sldId id="697" r:id="rId53"/>
    <p:sldId id="698" r:id="rId54"/>
    <p:sldId id="684" r:id="rId55"/>
    <p:sldId id="699" r:id="rId56"/>
    <p:sldId id="700" r:id="rId57"/>
    <p:sldId id="702" r:id="rId58"/>
    <p:sldId id="701" r:id="rId59"/>
  </p:sldIdLst>
  <p:sldSz cx="9144000" cy="6858000" type="screen4x3"/>
  <p:notesSz cx="6858000" cy="9144000"/>
  <p:defaultTextStyle>
    <a:defPPr>
      <a:defRPr lang="en-US"/>
    </a:defPPr>
    <a:lvl1pPr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1pPr>
    <a:lvl2pPr marL="457200"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2pPr>
    <a:lvl3pPr marL="914400"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3pPr>
    <a:lvl4pPr marL="1371600"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4pPr>
    <a:lvl5pPr marL="1828800" algn="ctr" rtl="0" eaLnBrk="0" fontAlgn="base" hangingPunct="0">
      <a:spcBef>
        <a:spcPct val="50000"/>
      </a:spcBef>
      <a:spcAft>
        <a:spcPct val="0"/>
      </a:spcAft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Arial" pitchFamily="-97" charset="0"/>
        <a:ea typeface="ＭＳ Ｐゴシック" pitchFamily="-97" charset="-128"/>
        <a:cs typeface="ＭＳ Ｐゴシック" pitchFamily="-97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9E8FF"/>
    <a:srgbClr val="5B5B64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91" autoAdjust="0"/>
    <p:restoredTop sz="93544" autoAdjust="0"/>
  </p:normalViewPr>
  <p:slideViewPr>
    <p:cSldViewPr>
      <p:cViewPr varScale="1">
        <p:scale>
          <a:sx n="118" d="100"/>
          <a:sy n="118" d="100"/>
        </p:scale>
        <p:origin x="86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816"/>
    </p:cViewPr>
  </p:sorterViewPr>
  <p:notesViewPr>
    <p:cSldViewPr>
      <p:cViewPr varScale="1">
        <p:scale>
          <a:sx n="88" d="100"/>
          <a:sy n="88" d="100"/>
        </p:scale>
        <p:origin x="-207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notesMaster" Target="notesMasters/notesMaster1.xml"/><Relationship Id="rId61" Type="http://schemas.openxmlformats.org/officeDocument/2006/relationships/handoutMaster" Target="handoutMasters/handoutMaster1.xml"/><Relationship Id="rId62" Type="http://schemas.openxmlformats.org/officeDocument/2006/relationships/presProps" Target="pres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E4735-A5D0-044D-BE7E-3A4B3C0A561F}" type="datetimeFigureOut">
              <a:rPr lang="en-US" smtClean="0"/>
              <a:pPr/>
              <a:t>9/4/17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56C03F-7434-D740-BBB1-1637C88A1E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637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>
                <a:latin typeface="Arial" pitchFamily="-112" charset="0"/>
                <a:ea typeface="ＭＳ Ｐゴシック" pitchFamily="-112" charset="-128"/>
                <a:cs typeface="ＭＳ Ｐゴシック" pitchFamily="-112" charset="-128"/>
              </a:defRPr>
            </a:lvl1pPr>
          </a:lstStyle>
          <a:p>
            <a:pPr>
              <a:defRPr/>
            </a:pPr>
            <a:fld id="{07DD8A4E-80D5-E442-8CCA-D5A1F77B1F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481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9" Type="http://schemas.openxmlformats.org/officeDocument/2006/relationships/hyperlink" Target="https://en.wikipedia.org/wiki/Friar" TargetMode="External"/><Relationship Id="rId20" Type="http://schemas.openxmlformats.org/officeDocument/2006/relationships/hyperlink" Target="https://en.wikipedia.org/wiki/Church_of_England" TargetMode="External"/><Relationship Id="rId21" Type="http://schemas.openxmlformats.org/officeDocument/2006/relationships/hyperlink" Target="https://en.wikipedia.org/wiki/William_of_Ockham#cite_note-4" TargetMode="External"/><Relationship Id="rId10" Type="http://schemas.openxmlformats.org/officeDocument/2006/relationships/hyperlink" Target="https://en.wikipedia.org/wiki/Scholasticism" TargetMode="External"/><Relationship Id="rId11" Type="http://schemas.openxmlformats.org/officeDocument/2006/relationships/hyperlink" Target="https://en.wikipedia.org/wiki/Philosopher" TargetMode="External"/><Relationship Id="rId12" Type="http://schemas.openxmlformats.org/officeDocument/2006/relationships/hyperlink" Target="https://en.wikipedia.org/wiki/Ockham,_Surrey" TargetMode="External"/><Relationship Id="rId13" Type="http://schemas.openxmlformats.org/officeDocument/2006/relationships/hyperlink" Target="https://en.wikipedia.org/wiki/Surrey" TargetMode="External"/><Relationship Id="rId14" Type="http://schemas.openxmlformats.org/officeDocument/2006/relationships/hyperlink" Target="https://en.wikipedia.org/wiki/William_of_Ockham#cite_note-3" TargetMode="External"/><Relationship Id="rId15" Type="http://schemas.openxmlformats.org/officeDocument/2006/relationships/hyperlink" Target="https://en.wikipedia.org/wiki/Medieval_philosophy" TargetMode="External"/><Relationship Id="rId16" Type="http://schemas.openxmlformats.org/officeDocument/2006/relationships/hyperlink" Target="https://en.wikipedia.org/wiki/Occam's_razor" TargetMode="External"/><Relationship Id="rId17" Type="http://schemas.openxmlformats.org/officeDocument/2006/relationships/hyperlink" Target="https://en.wikipedia.org/wiki/Logic" TargetMode="External"/><Relationship Id="rId18" Type="http://schemas.openxmlformats.org/officeDocument/2006/relationships/hyperlink" Target="https://en.wikipedia.org/wiki/Physics" TargetMode="External"/><Relationship Id="rId19" Type="http://schemas.openxmlformats.org/officeDocument/2006/relationships/hyperlink" Target="https://en.wikipedia.org/wiki/Theology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Relationship Id="rId3" Type="http://schemas.openxmlformats.org/officeDocument/2006/relationships/hyperlink" Target="https://en.wikipedia.org/wiki/Help:IPA_for_English" TargetMode="External"/><Relationship Id="rId4" Type="http://schemas.openxmlformats.org/officeDocument/2006/relationships/hyperlink" Target="https://en.wikipedia.org/wiki/Latin_language" TargetMode="External"/><Relationship Id="rId5" Type="http://schemas.openxmlformats.org/officeDocument/2006/relationships/hyperlink" Target="https://en.wikipedia.org/wiki/William_of_Ockham#cite_note-1" TargetMode="External"/><Relationship Id="rId6" Type="http://schemas.openxmlformats.org/officeDocument/2006/relationships/hyperlink" Target="https://en.wikipedia.org/wiki/William_of_Ockham#cite_note-2" TargetMode="External"/><Relationship Id="rId7" Type="http://schemas.openxmlformats.org/officeDocument/2006/relationships/hyperlink" Target="https://en.wikipedia.org/wiki/England" TargetMode="External"/><Relationship Id="rId8" Type="http://schemas.openxmlformats.org/officeDocument/2006/relationships/hyperlink" Target="https://en.wikipedia.org/wiki/Franciscan" TargetMode="Externa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DD8A4E-80D5-E442-8CCA-D5A1F77B1F2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Shape 7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9004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Shape 7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50" b="1">
                <a:solidFill>
                  <a:srgbClr val="222222"/>
                </a:solidFill>
                <a:highlight>
                  <a:srgbClr val="FFFFFF"/>
                </a:highlight>
              </a:rPr>
              <a:t>William of Ockham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 (</a:t>
            </a:r>
            <a:r>
              <a:rPr lang="en" sz="1050" u="sng">
                <a:solidFill>
                  <a:srgbClr val="0B0080"/>
                </a:solidFill>
                <a:highlight>
                  <a:srgbClr val="FFFFFF"/>
                </a:highlight>
                <a:hlinkClick r:id="rId3"/>
              </a:rPr>
              <a:t>/ˈɒkəm/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; also </a:t>
            </a:r>
            <a:r>
              <a:rPr lang="en" sz="1050" b="1">
                <a:solidFill>
                  <a:srgbClr val="222222"/>
                </a:solidFill>
                <a:highlight>
                  <a:srgbClr val="FFFFFF"/>
                </a:highlight>
              </a:rPr>
              <a:t>Occam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, from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hlinkClick r:id="rId4"/>
              </a:rPr>
              <a:t>Latin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: </a:t>
            </a:r>
            <a:r>
              <a:rPr lang="en" sz="1050" i="1">
                <a:solidFill>
                  <a:srgbClr val="222222"/>
                </a:solidFill>
                <a:highlight>
                  <a:srgbClr val="FFFFFF"/>
                </a:highlight>
              </a:rPr>
              <a:t>Gulielmus Occamus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;</a:t>
            </a:r>
            <a:r>
              <a:rPr lang="en" sz="1400" baseline="30000">
                <a:solidFill>
                  <a:srgbClr val="0B0080"/>
                </a:solidFill>
                <a:highlight>
                  <a:srgbClr val="FFFFFF"/>
                </a:highlight>
                <a:hlinkClick r:id="rId5"/>
              </a:rPr>
              <a:t>[1]</a:t>
            </a:r>
            <a:r>
              <a:rPr lang="en" sz="1400" baseline="30000">
                <a:solidFill>
                  <a:srgbClr val="0B0080"/>
                </a:solidFill>
                <a:highlight>
                  <a:srgbClr val="FFFFFF"/>
                </a:highlight>
                <a:hlinkClick r:id="rId6"/>
              </a:rPr>
              <a:t>[2]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 c. 1287 – 1347) was an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hlinkClick r:id="rId7"/>
              </a:rPr>
              <a:t>English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hlinkClick r:id="rId8"/>
              </a:rPr>
              <a:t>Franciscan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hlinkClick r:id="rId9"/>
              </a:rPr>
              <a:t>friar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 and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hlinkClick r:id="rId10"/>
              </a:rPr>
              <a:t>scholastic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hlinkClick r:id="rId11"/>
              </a:rPr>
              <a:t>philosopher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 and theologian, who is believed to have been born in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hlinkClick r:id="rId12"/>
              </a:rPr>
              <a:t>Ockham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, a small village in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hlinkClick r:id="rId13"/>
              </a:rPr>
              <a:t>Surrey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.</a:t>
            </a:r>
            <a:r>
              <a:rPr lang="en" sz="1400" baseline="30000">
                <a:solidFill>
                  <a:srgbClr val="0B0080"/>
                </a:solidFill>
                <a:highlight>
                  <a:srgbClr val="FFFFFF"/>
                </a:highlight>
                <a:hlinkClick r:id="rId14"/>
              </a:rPr>
              <a:t>[3]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 He is considered to be one of the major figures of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hlinkClick r:id="rId15"/>
              </a:rPr>
              <a:t>medieval thought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 and was at the centre of the major intellectual and political controversies of the fourteenth century. He is commonly known for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hlinkClick r:id="rId16"/>
              </a:rPr>
              <a:t>Occam's razor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, the methodological principle that bears his name, and also produced significant works on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hlinkClick r:id="rId17"/>
              </a:rPr>
              <a:t>logic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hlinkClick r:id="rId18"/>
              </a:rPr>
              <a:t>physics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, and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hlinkClick r:id="rId19"/>
              </a:rPr>
              <a:t>theology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. In the </a:t>
            </a:r>
            <a:r>
              <a:rPr lang="en" sz="1050">
                <a:solidFill>
                  <a:srgbClr val="0B0080"/>
                </a:solidFill>
                <a:highlight>
                  <a:srgbClr val="FFFFFF"/>
                </a:highlight>
                <a:hlinkClick r:id="rId20"/>
              </a:rPr>
              <a:t>Church of England</a:t>
            </a: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, his day of commemoration is 10 April.</a:t>
            </a:r>
            <a:r>
              <a:rPr lang="en" sz="1400" baseline="30000">
                <a:solidFill>
                  <a:srgbClr val="0B0080"/>
                </a:solidFill>
                <a:highlight>
                  <a:srgbClr val="FFFFFF"/>
                </a:highlight>
                <a:hlinkClick r:id="rId21"/>
              </a:rPr>
              <a:t>[4]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4260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Shape 8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Shape 8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6080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hape 8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Shape 8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Using L2 with SVM gives a nice max-margin interpretation; see 229 for details</a:t>
            </a:r>
          </a:p>
        </p:txBody>
      </p:sp>
    </p:spTree>
    <p:extLst>
      <p:ext uri="{BB962C8B-B14F-4D97-AF65-F5344CB8AC3E}">
        <p14:creationId xmlns:p14="http://schemas.microsoft.com/office/powerpoint/2010/main" val="506830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Shape 8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0244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Shape 11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Shape 1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5459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Shape 11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Shape 1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9985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Shape 17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2" name="Shape 17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63167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Shape 17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8" name="Shape 17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Have been using linear score function as running example of function to optimize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93770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Shape 17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6" name="Shape 17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Instead of using single linear transformation, stack 2 together, get 2-layer network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598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2091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Shape 17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Shape 17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First have W1*x, then nonlinear function, then second linear layer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More broadly speaking, NN are class of functions where simpler functions are stacked on top of each other in a hierarchical way to make up a more complex, nonlinear function. Have multiple stages of hierarchical computation.</a:t>
            </a:r>
          </a:p>
        </p:txBody>
      </p:sp>
    </p:spTree>
    <p:extLst>
      <p:ext uri="{BB962C8B-B14F-4D97-AF65-F5344CB8AC3E}">
        <p14:creationId xmlns:p14="http://schemas.microsoft.com/office/powerpoint/2010/main" val="20538467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Shape 18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8" name="Shape 18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Biological inspirations to neurons in brain that we’ll discuss later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Looking at it mathematically first, one thing this can help solve, is if we look back to our linear score function, each row of W corresponded to a template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Problem that there can be only one template per class, can’t look for multiple modes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Now intermediate layers can represent anonymous templates that later get recombined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Intermediate layers anonymous templates that get recombined.  solves mode problems</a:t>
            </a:r>
          </a:p>
        </p:txBody>
      </p:sp>
    </p:spTree>
    <p:extLst>
      <p:ext uri="{BB962C8B-B14F-4D97-AF65-F5344CB8AC3E}">
        <p14:creationId xmlns:p14="http://schemas.microsoft.com/office/powerpoint/2010/main" val="3270946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Shape 18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1" name="Shape 18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Can stack more of these layers to get deeper networks, where the term deep NN comes from</a:t>
            </a:r>
          </a:p>
        </p:txBody>
      </p:sp>
    </p:spTree>
    <p:extLst>
      <p:ext uri="{BB962C8B-B14F-4D97-AF65-F5344CB8AC3E}">
        <p14:creationId xmlns:p14="http://schemas.microsoft.com/office/powerpoint/2010/main" val="9280394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Shape 18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2" name="Shape 18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28121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Shape 18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9" name="Shape 18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75089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Shape 18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6" name="Shape 18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Even though… still loosely inspired by brain, still interesting to understand where this comes from</a:t>
            </a:r>
          </a:p>
        </p:txBody>
      </p:sp>
    </p:spTree>
    <p:extLst>
      <p:ext uri="{BB962C8B-B14F-4D97-AF65-F5344CB8AC3E}">
        <p14:creationId xmlns:p14="http://schemas.microsoft.com/office/powerpoint/2010/main" val="7638931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Shape 18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3" name="Shape 18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9120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Shape 18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1" name="Shape 18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2186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Shape 19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3" name="Shape 19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46207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Shape 19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7" name="Shape 19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1159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4206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Shape 19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0" name="Shape 19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7348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Shape 19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8" name="Shape 19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26463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Shape 19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Shape 19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8477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Shape 20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Shape 20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05636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Shape 20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3" name="Shape 20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35609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Shape 11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Shape 1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69352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Shape 11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Shape 1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36147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Shape 12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Shape 1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79831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Shape 12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Shape 1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04378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Shape 13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Shape 1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1283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Shape 1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Shape 1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7420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Shape 137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" name="Shape 13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00571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Shape 13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Shape 1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0663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Shape 11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Shape 1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9310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Shape 6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5652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Shape 6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519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Shape 7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4504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Shape 7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0217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C6FF14-906B-8C43-8206-00F0F407B02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5AFEEC-C182-2D4A-848B-6A0ED98C1FE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D168A2-5B33-FA46-93E8-3B514973237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C6FF14-906B-8C43-8206-00F0F407B0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dirty="0" smtClean="0"/>
              <a:t>Research at TTI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(C) Dhruv Batra 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4A590-6033-DE48-865B-A0558AEFC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AD4A4B-0330-AF4E-991D-7D58C0870B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858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489279-66D6-F54A-8DF6-8569F0E44D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2DD396-FCC9-5D4C-A19A-0D227FF654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8D718F-682B-7343-BB3C-8AD7033243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1550E6-1DFF-B84C-BFE3-E4371400DA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60515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8895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01E281-1F8F-6944-BFC1-D0DAE21D9B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CCFAE8-AF25-AC44-B97D-AB359B592C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5AFEEC-C182-2D4A-848B-6A0ED98C1F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1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1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D168A2-5B33-FA46-93E8-3B51497323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11700" y="101600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311700" y="934633"/>
            <a:ext cx="8520600" cy="5049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6296857" y="6179655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3556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6172582" y="6179655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z="1800">
                <a:solidFill>
                  <a:srgbClr val="FFFFFF"/>
                </a:solidFill>
              </a:rPr>
              <a:pPr/>
              <a:t>‹#›</a:t>
            </a:fld>
            <a:endParaRPr lang="en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215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CAD4A4B-0330-AF4E-991D-7D58C0870B9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6489279-66D6-F54A-8DF6-8569F0E44DC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2DD396-FCC9-5D4C-A19A-0D227FF654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8D718F-682B-7343-BB3C-8AD70332433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1550E6-1DFF-B84C-BFE3-E4371400DA8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01E281-1F8F-6944-BFC1-D0DAE21D9B0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6CCFAE8-AF25-AC44-B97D-AB359B592C3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(C) Dhruv Batra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651A289-BEF2-FC49-AB93-B19BD27FB5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430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434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400"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24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b="1" dirty="0" smtClean="0">
                <a:latin typeface="Arial Narrow" pitchFamily="-112" charset="0"/>
                <a:ea typeface="ＭＳ Ｐゴシック" pitchFamily="-112" charset="-128"/>
                <a:cs typeface="ＭＳ Ｐゴシック" pitchFamily="-112" charset="-128"/>
                <a:sym typeface="Symbol" pitchFamily="-112" charset="2"/>
              </a:rPr>
              <a:t>(C) Dhruv Batra 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66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2651A289-BEF2-FC49-AB93-B19BD27FB5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0"/>
            <a:ext cx="9144000" cy="2286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sz="2400">
              <a:latin typeface="" pitchFamily="64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85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12" charset="0"/>
          <a:ea typeface="Osaka" pitchFamily="-112" charset="-128"/>
          <a:cs typeface="Osaka" pitchFamily="-112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Relationship Id="rId3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hyperlink" Target="https://www.flickr.com/photos/fbobolas/3822222947" TargetMode="External"/><Relationship Id="rId5" Type="http://schemas.openxmlformats.org/officeDocument/2006/relationships/hyperlink" Target="https://www.flickr.com/photos/fbobolas" TargetMode="External"/><Relationship Id="rId6" Type="http://schemas.openxmlformats.org/officeDocument/2006/relationships/hyperlink" Target="https://creativecommons.org/licenses/by/2.0/" TargetMode="External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thenounproject.com/term/neuron/214105/" TargetMode="External"/><Relationship Id="rId4" Type="http://schemas.openxmlformats.org/officeDocument/2006/relationships/hyperlink" Target="https://creativecommons.org/licenses/by/3.0/us/" TargetMode="External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hyperlink" Target="https://thenounproject.com/term/neuron/214105/" TargetMode="External"/><Relationship Id="rId5" Type="http://schemas.openxmlformats.org/officeDocument/2006/relationships/hyperlink" Target="https://creativecommons.org/licenses/by/3.0/us/" TargetMode="External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hyperlink" Target="https://www.flickr.com/photos/malfet/1428198050" TargetMode="External"/><Relationship Id="rId5" Type="http://schemas.openxmlformats.org/officeDocument/2006/relationships/hyperlink" Target="https://www.flickr.com/photos/malfet/" TargetMode="External"/><Relationship Id="rId6" Type="http://schemas.openxmlformats.org/officeDocument/2006/relationships/hyperlink" Target="https://creativecommons.org/licenses/by/2.0/" TargetMode="External"/><Relationship Id="rId7" Type="http://schemas.openxmlformats.org/officeDocument/2006/relationships/hyperlink" Target="https://www.pexels.com/photo/audi-cabriolet-car-red-2568/" TargetMode="External"/><Relationship Id="rId8" Type="http://schemas.openxmlformats.org/officeDocument/2006/relationships/hyperlink" Target="https://creativecommons.org/publicdomain/zero/1.0/" TargetMode="External"/><Relationship Id="rId9" Type="http://schemas.openxmlformats.org/officeDocument/2006/relationships/hyperlink" Target="https://en.wikipedia.org/wiki/File:Red_eyed_tree_frog_edit2.jpg" TargetMode="External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Relationship Id="rId6" Type="http://schemas.openxmlformats.org/officeDocument/2006/relationships/hyperlink" Target="https://thenounproject.com/term/neuron/214105/" TargetMode="External"/><Relationship Id="rId7" Type="http://schemas.openxmlformats.org/officeDocument/2006/relationships/hyperlink" Target="https://creativecommons.org/licenses/by/3.0/us/" TargetMode="External"/><Relationship Id="rId8" Type="http://schemas.openxmlformats.org/officeDocument/2006/relationships/image" Target="../media/image30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1.png"/><Relationship Id="rId5" Type="http://schemas.openxmlformats.org/officeDocument/2006/relationships/hyperlink" Target="https://thenounproject.com/term/neuron/214105/" TargetMode="External"/><Relationship Id="rId6" Type="http://schemas.openxmlformats.org/officeDocument/2006/relationships/hyperlink" Target="https://creativecommons.org/licenses/by/3.0/us/" TargetMode="External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3.png"/><Relationship Id="rId12" Type="http://schemas.openxmlformats.org/officeDocument/2006/relationships/image" Target="../media/image44.png"/><Relationship Id="rId13" Type="http://schemas.openxmlformats.org/officeDocument/2006/relationships/image" Target="../media/image45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hyperlink" Target="http://maxpixel.freegreatpicture.com/Mountains-Valleys-Landscape-Hills-Grass-Green-699369" TargetMode="External"/><Relationship Id="rId5" Type="http://schemas.openxmlformats.org/officeDocument/2006/relationships/hyperlink" Target="https://creativecommons.org/publicdomain/zero/1.0/" TargetMode="External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4" Type="http://schemas.openxmlformats.org/officeDocument/2006/relationships/video" Target="../media/media2.mov"/><Relationship Id="rId5" Type="http://schemas.openxmlformats.org/officeDocument/2006/relationships/slideLayout" Target="../slideLayouts/slideLayout23.xml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9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38200"/>
            <a:ext cx="7772400" cy="1143000"/>
          </a:xfrm>
        </p:spPr>
        <p:txBody>
          <a:bodyPr/>
          <a:lstStyle/>
          <a:p>
            <a:r>
              <a:rPr lang="en-US" dirty="0" smtClean="0"/>
              <a:t>CS 7643: Deep Learning</a:t>
            </a:r>
            <a:endParaRPr lang="en-US" sz="3200" dirty="0"/>
          </a:p>
        </p:txBody>
      </p:sp>
      <p:sp>
        <p:nvSpPr>
          <p:cNvPr id="16" name="Subtitle 3"/>
          <p:cNvSpPr>
            <a:spLocks noGrp="1"/>
          </p:cNvSpPr>
          <p:nvPr>
            <p:ph type="subTitle" idx="1"/>
          </p:nvPr>
        </p:nvSpPr>
        <p:spPr>
          <a:xfrm>
            <a:off x="0" y="4648200"/>
            <a:ext cx="9144000" cy="1752600"/>
          </a:xfrm>
        </p:spPr>
        <p:txBody>
          <a:bodyPr/>
          <a:lstStyle/>
          <a:p>
            <a:endParaRPr lang="en-US" dirty="0" smtClean="0"/>
          </a:p>
          <a:p>
            <a:r>
              <a:rPr lang="en-US" sz="2800" dirty="0" smtClean="0"/>
              <a:t>Dhruv Batra </a:t>
            </a:r>
          </a:p>
          <a:p>
            <a:r>
              <a:rPr lang="en-US" sz="2800" dirty="0" smtClean="0"/>
              <a:t>Georgia Tech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828800" y="2307610"/>
            <a:ext cx="6934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spcBef>
                <a:spcPct val="20000"/>
              </a:spcBef>
            </a:pPr>
            <a:r>
              <a:rPr lang="en-US" sz="2400" kern="0" dirty="0" smtClean="0">
                <a:solidFill>
                  <a:prstClr val="black"/>
                </a:solidFill>
                <a:latin typeface="Arial"/>
                <a:ea typeface="Osaka"/>
                <a:cs typeface="Osaka"/>
              </a:rPr>
              <a:t>Topics</a:t>
            </a:r>
            <a:r>
              <a:rPr lang="en-US" sz="2400" kern="0" dirty="0">
                <a:solidFill>
                  <a:prstClr val="black"/>
                </a:solidFill>
                <a:latin typeface="Arial"/>
                <a:ea typeface="Osaka"/>
                <a:cs typeface="Osaka"/>
              </a:rPr>
              <a:t>: </a:t>
            </a:r>
          </a:p>
          <a:p>
            <a:pPr marL="742950" lvl="1" indent="-285750" algn="l">
              <a:spcBef>
                <a:spcPct val="20000"/>
              </a:spcBef>
              <a:buFontTx/>
              <a:buChar char="–"/>
            </a:pPr>
            <a:r>
              <a:rPr lang="en-US" sz="2000" kern="0" dirty="0" smtClean="0">
                <a:solidFill>
                  <a:prstClr val="black"/>
                </a:solidFill>
                <a:latin typeface="Arial"/>
                <a:ea typeface="Osaka"/>
                <a:cs typeface="Osaka"/>
              </a:rPr>
              <a:t>Regularization</a:t>
            </a:r>
          </a:p>
          <a:p>
            <a:pPr marL="742950" lvl="1" indent="-285750" algn="l">
              <a:spcBef>
                <a:spcPct val="20000"/>
              </a:spcBef>
              <a:buFontTx/>
              <a:buChar char="–"/>
            </a:pPr>
            <a:r>
              <a:rPr lang="en-US" sz="2000" kern="0" dirty="0" smtClean="0">
                <a:solidFill>
                  <a:prstClr val="black"/>
                </a:solidFill>
                <a:latin typeface="Arial"/>
                <a:ea typeface="Osaka"/>
                <a:cs typeface="Osaka"/>
              </a:rPr>
              <a:t>Neural </a:t>
            </a:r>
            <a:r>
              <a:rPr lang="en-US" sz="2000" kern="0" dirty="0">
                <a:solidFill>
                  <a:prstClr val="black"/>
                </a:solidFill>
                <a:latin typeface="Arial"/>
                <a:ea typeface="Osaka"/>
                <a:cs typeface="Osaka"/>
              </a:rPr>
              <a:t>Networks</a:t>
            </a:r>
            <a:endParaRPr lang="en-US" sz="2000" dirty="0"/>
          </a:p>
          <a:p>
            <a:pPr marL="1200150" lvl="2" indent="-285750" algn="l">
              <a:spcBef>
                <a:spcPct val="20000"/>
              </a:spcBef>
              <a:buFontTx/>
              <a:buChar char="–"/>
            </a:pPr>
            <a:r>
              <a:rPr lang="en-US" sz="2000" kern="0" dirty="0" smtClean="0">
                <a:solidFill>
                  <a:prstClr val="black"/>
                </a:solidFill>
                <a:latin typeface="Arial"/>
                <a:ea typeface="Osaka"/>
                <a:cs typeface="Osaka"/>
              </a:rPr>
              <a:t>Modular Design</a:t>
            </a:r>
          </a:p>
          <a:p>
            <a:pPr marL="742950" lvl="1" indent="-285750" algn="l">
              <a:spcBef>
                <a:spcPct val="20000"/>
              </a:spcBef>
              <a:buFontTx/>
              <a:buChar char="–"/>
            </a:pPr>
            <a:r>
              <a:rPr lang="en-US" sz="2000" kern="0" dirty="0" smtClean="0">
                <a:solidFill>
                  <a:prstClr val="black"/>
                </a:solidFill>
                <a:latin typeface="Arial"/>
                <a:ea typeface="Osaka"/>
                <a:cs typeface="Osaka"/>
              </a:rPr>
              <a:t>Computing Gradients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Shape 736"/>
          <p:cNvPicPr preferRelativeResize="0"/>
          <p:nvPr/>
        </p:nvPicPr>
        <p:blipFill rotWithShape="1">
          <a:blip r:embed="rId3">
            <a:alphaModFix/>
          </a:blip>
          <a:srcRect r="24738" b="11323"/>
          <a:stretch/>
        </p:blipFill>
        <p:spPr>
          <a:xfrm>
            <a:off x="1414300" y="1197351"/>
            <a:ext cx="4753000" cy="1220899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Shape 738"/>
          <p:cNvSpPr/>
          <p:nvPr/>
        </p:nvSpPr>
        <p:spPr>
          <a:xfrm rot="5400000">
            <a:off x="4198725" y="1050775"/>
            <a:ext cx="425700" cy="3048000"/>
          </a:xfrm>
          <a:prstGeom prst="rightBrace">
            <a:avLst>
              <a:gd name="adj1" fmla="val 40245"/>
              <a:gd name="adj2" fmla="val 6395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Shape 739"/>
          <p:cNvSpPr txBox="1"/>
          <p:nvPr/>
        </p:nvSpPr>
        <p:spPr>
          <a:xfrm>
            <a:off x="1996350" y="2787625"/>
            <a:ext cx="3256500" cy="7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loss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Model predictions should match training data</a:t>
            </a:r>
          </a:p>
        </p:txBody>
      </p:sp>
      <p:grpSp>
        <p:nvGrpSpPr>
          <p:cNvPr id="740" name="Shape 740"/>
          <p:cNvGrpSpPr/>
          <p:nvPr/>
        </p:nvGrpSpPr>
        <p:grpSpPr>
          <a:xfrm>
            <a:off x="2035818" y="3643404"/>
            <a:ext cx="3304897" cy="1843394"/>
            <a:chOff x="2112225" y="2949950"/>
            <a:chExt cx="2700300" cy="1506164"/>
          </a:xfrm>
        </p:grpSpPr>
        <p:cxnSp>
          <p:nvCxnSpPr>
            <p:cNvPr id="741" name="Shape 741"/>
            <p:cNvCxnSpPr/>
            <p:nvPr/>
          </p:nvCxnSpPr>
          <p:spPr>
            <a:xfrm rot="10800000" flipH="1">
              <a:off x="2121125" y="3056912"/>
              <a:ext cx="2602499" cy="1096200"/>
            </a:xfrm>
            <a:prstGeom prst="straightConnector1">
              <a:avLst/>
            </a:prstGeom>
            <a:noFill/>
            <a:ln w="76200" cap="flat" cmpd="sng">
              <a:solidFill>
                <a:srgbClr val="38761D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742" name="Shape 742"/>
            <p:cNvSpPr/>
            <p:nvPr/>
          </p:nvSpPr>
          <p:spPr>
            <a:xfrm>
              <a:off x="2415225" y="3027089"/>
              <a:ext cx="2254825" cy="1429025"/>
            </a:xfrm>
            <a:custGeom>
              <a:avLst/>
              <a:gdLst/>
              <a:ahLst/>
              <a:cxnLst/>
              <a:rect l="0" t="0" r="0" b="0"/>
              <a:pathLst>
                <a:path w="90193" h="57161" extrusionOk="0">
                  <a:moveTo>
                    <a:pt x="0" y="57161"/>
                  </a:moveTo>
                  <a:cubicBezTo>
                    <a:pt x="178" y="55200"/>
                    <a:pt x="59" y="52645"/>
                    <a:pt x="1070" y="45397"/>
                  </a:cubicBezTo>
                  <a:cubicBezTo>
                    <a:pt x="2080" y="38148"/>
                    <a:pt x="2555" y="17233"/>
                    <a:pt x="6061" y="13669"/>
                  </a:cubicBezTo>
                  <a:cubicBezTo>
                    <a:pt x="9566" y="10104"/>
                    <a:pt x="16280" y="20561"/>
                    <a:pt x="22103" y="24008"/>
                  </a:cubicBezTo>
                  <a:cubicBezTo>
                    <a:pt x="27925" y="27454"/>
                    <a:pt x="36540" y="33751"/>
                    <a:pt x="40997" y="34346"/>
                  </a:cubicBezTo>
                  <a:cubicBezTo>
                    <a:pt x="45453" y="34940"/>
                    <a:pt x="46641" y="31613"/>
                    <a:pt x="48840" y="27573"/>
                  </a:cubicBezTo>
                  <a:cubicBezTo>
                    <a:pt x="51038" y="23532"/>
                    <a:pt x="52107" y="14680"/>
                    <a:pt x="54187" y="10105"/>
                  </a:cubicBezTo>
                  <a:cubicBezTo>
                    <a:pt x="56266" y="5530"/>
                    <a:pt x="58465" y="-827"/>
                    <a:pt x="61317" y="123"/>
                  </a:cubicBezTo>
                  <a:cubicBezTo>
                    <a:pt x="64169" y="1073"/>
                    <a:pt x="66486" y="6361"/>
                    <a:pt x="71299" y="15808"/>
                  </a:cubicBezTo>
                  <a:cubicBezTo>
                    <a:pt x="76111" y="25255"/>
                    <a:pt x="87044" y="49972"/>
                    <a:pt x="90193" y="56805"/>
                  </a:cubicBezTo>
                </a:path>
              </a:pathLst>
            </a:custGeom>
            <a:noFill/>
            <a:ln w="76200" cap="flat" cmpd="sng">
              <a:solidFill>
                <a:srgbClr val="3C78D8"/>
              </a:solidFill>
              <a:prstDash val="solid"/>
              <a:round/>
              <a:headEnd type="none" w="lg" len="lg"/>
              <a:tailEnd type="none" w="lg" len="lg"/>
            </a:ln>
          </p:spPr>
        </p:sp>
        <p:cxnSp>
          <p:nvCxnSpPr>
            <p:cNvPr id="743" name="Shape 743"/>
            <p:cNvCxnSpPr/>
            <p:nvPr/>
          </p:nvCxnSpPr>
          <p:spPr>
            <a:xfrm>
              <a:off x="2112225" y="4353200"/>
              <a:ext cx="2700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744" name="Shape 744"/>
            <p:cNvCxnSpPr/>
            <p:nvPr/>
          </p:nvCxnSpPr>
          <p:spPr>
            <a:xfrm>
              <a:off x="3462375" y="2949950"/>
              <a:ext cx="0" cy="1502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745" name="Shape 745"/>
            <p:cNvSpPr/>
            <p:nvPr/>
          </p:nvSpPr>
          <p:spPr>
            <a:xfrm>
              <a:off x="2343900" y="4064600"/>
              <a:ext cx="204900" cy="204900"/>
            </a:xfrm>
            <a:prstGeom prst="flowChartConnector">
              <a:avLst/>
            </a:prstGeom>
            <a:solidFill>
              <a:srgbClr val="9FC5E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Shape 746"/>
            <p:cNvSpPr/>
            <p:nvPr/>
          </p:nvSpPr>
          <p:spPr>
            <a:xfrm>
              <a:off x="2861725" y="3520350"/>
              <a:ext cx="204900" cy="204900"/>
            </a:xfrm>
            <a:prstGeom prst="flowChartConnector">
              <a:avLst/>
            </a:prstGeom>
            <a:solidFill>
              <a:srgbClr val="9FC5E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Shape 747"/>
            <p:cNvSpPr/>
            <p:nvPr/>
          </p:nvSpPr>
          <p:spPr>
            <a:xfrm>
              <a:off x="4070925" y="3315450"/>
              <a:ext cx="204900" cy="204900"/>
            </a:xfrm>
            <a:prstGeom prst="flowChartConnector">
              <a:avLst/>
            </a:prstGeom>
            <a:solidFill>
              <a:srgbClr val="9FC5E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Shape 748"/>
            <p:cNvSpPr/>
            <p:nvPr/>
          </p:nvSpPr>
          <p:spPr>
            <a:xfrm>
              <a:off x="3521600" y="3598700"/>
              <a:ext cx="204900" cy="204900"/>
            </a:xfrm>
            <a:prstGeom prst="flowChartConnector">
              <a:avLst/>
            </a:prstGeom>
            <a:solidFill>
              <a:srgbClr val="9FC5E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Shape 749"/>
            <p:cNvSpPr/>
            <p:nvPr/>
          </p:nvSpPr>
          <p:spPr>
            <a:xfrm>
              <a:off x="3664200" y="3191475"/>
              <a:ext cx="204900" cy="204900"/>
            </a:xfrm>
            <a:prstGeom prst="flowChartConnector">
              <a:avLst/>
            </a:prstGeom>
            <a:solidFill>
              <a:srgbClr val="A4C2F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Shape 750"/>
            <p:cNvSpPr/>
            <p:nvPr/>
          </p:nvSpPr>
          <p:spPr>
            <a:xfrm>
              <a:off x="2674650" y="3806225"/>
              <a:ext cx="204900" cy="204900"/>
            </a:xfrm>
            <a:prstGeom prst="rect">
              <a:avLst/>
            </a:prstGeom>
            <a:solidFill>
              <a:srgbClr val="B6D7A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Shape 751"/>
            <p:cNvSpPr/>
            <p:nvPr/>
          </p:nvSpPr>
          <p:spPr>
            <a:xfrm>
              <a:off x="3263750" y="3388225"/>
              <a:ext cx="204900" cy="204900"/>
            </a:xfrm>
            <a:prstGeom prst="rect">
              <a:avLst/>
            </a:prstGeom>
            <a:solidFill>
              <a:srgbClr val="B6D7A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Shape 752"/>
            <p:cNvSpPr/>
            <p:nvPr/>
          </p:nvSpPr>
          <p:spPr>
            <a:xfrm>
              <a:off x="4298475" y="2988050"/>
              <a:ext cx="204900" cy="204900"/>
            </a:xfrm>
            <a:prstGeom prst="rect">
              <a:avLst/>
            </a:prstGeom>
            <a:solidFill>
              <a:srgbClr val="B6D7A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796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7" name="Shape 757"/>
          <p:cNvCxnSpPr/>
          <p:nvPr/>
        </p:nvCxnSpPr>
        <p:spPr>
          <a:xfrm rot="10800000" flipH="1">
            <a:off x="2046711" y="3774355"/>
            <a:ext cx="3185100" cy="1341600"/>
          </a:xfrm>
          <a:prstGeom prst="straightConnector1">
            <a:avLst/>
          </a:prstGeom>
          <a:noFill/>
          <a:ln w="76200" cap="flat" cmpd="sng">
            <a:solidFill>
              <a:srgbClr val="38761D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759" name="Shape 759"/>
          <p:cNvPicPr preferRelativeResize="0"/>
          <p:nvPr/>
        </p:nvPicPr>
        <p:blipFill rotWithShape="1">
          <a:blip r:embed="rId3">
            <a:alphaModFix/>
          </a:blip>
          <a:srcRect b="11323"/>
          <a:stretch/>
        </p:blipFill>
        <p:spPr>
          <a:xfrm>
            <a:off x="1414300" y="1197350"/>
            <a:ext cx="6315406" cy="1220899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Shape 760"/>
          <p:cNvSpPr/>
          <p:nvPr/>
        </p:nvSpPr>
        <p:spPr>
          <a:xfrm rot="5400000">
            <a:off x="4198725" y="1050775"/>
            <a:ext cx="425700" cy="3048000"/>
          </a:xfrm>
          <a:prstGeom prst="rightBrace">
            <a:avLst>
              <a:gd name="adj1" fmla="val 40245"/>
              <a:gd name="adj2" fmla="val 6395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Shape 761"/>
          <p:cNvSpPr/>
          <p:nvPr/>
        </p:nvSpPr>
        <p:spPr>
          <a:xfrm rot="5400000">
            <a:off x="6799300" y="1807825"/>
            <a:ext cx="425700" cy="1533900"/>
          </a:xfrm>
          <a:prstGeom prst="rightBrace">
            <a:avLst>
              <a:gd name="adj1" fmla="val 40245"/>
              <a:gd name="adj2" fmla="val 50052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Shape 762"/>
          <p:cNvSpPr txBox="1"/>
          <p:nvPr/>
        </p:nvSpPr>
        <p:spPr>
          <a:xfrm>
            <a:off x="1996350" y="2787625"/>
            <a:ext cx="3256500" cy="7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loss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Model predictions should match training data</a:t>
            </a:r>
          </a:p>
        </p:txBody>
      </p:sp>
      <p:sp>
        <p:nvSpPr>
          <p:cNvPr id="763" name="Shape 763"/>
          <p:cNvSpPr txBox="1"/>
          <p:nvPr/>
        </p:nvSpPr>
        <p:spPr>
          <a:xfrm>
            <a:off x="5528200" y="2787625"/>
            <a:ext cx="2967900" cy="94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Regularization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Model should be “simple”, so it works on test data</a:t>
            </a:r>
          </a:p>
        </p:txBody>
      </p:sp>
      <p:grpSp>
        <p:nvGrpSpPr>
          <p:cNvPr id="764" name="Shape 764"/>
          <p:cNvGrpSpPr/>
          <p:nvPr/>
        </p:nvGrpSpPr>
        <p:grpSpPr>
          <a:xfrm>
            <a:off x="2035818" y="3643404"/>
            <a:ext cx="3304897" cy="1843394"/>
            <a:chOff x="2112225" y="2949950"/>
            <a:chExt cx="2700300" cy="1506164"/>
          </a:xfrm>
        </p:grpSpPr>
        <p:sp>
          <p:nvSpPr>
            <p:cNvPr id="765" name="Shape 765"/>
            <p:cNvSpPr/>
            <p:nvPr/>
          </p:nvSpPr>
          <p:spPr>
            <a:xfrm>
              <a:off x="2415225" y="3027089"/>
              <a:ext cx="2254825" cy="1429025"/>
            </a:xfrm>
            <a:custGeom>
              <a:avLst/>
              <a:gdLst/>
              <a:ahLst/>
              <a:cxnLst/>
              <a:rect l="0" t="0" r="0" b="0"/>
              <a:pathLst>
                <a:path w="90193" h="57161" extrusionOk="0">
                  <a:moveTo>
                    <a:pt x="0" y="57161"/>
                  </a:moveTo>
                  <a:cubicBezTo>
                    <a:pt x="178" y="55200"/>
                    <a:pt x="59" y="52645"/>
                    <a:pt x="1070" y="45397"/>
                  </a:cubicBezTo>
                  <a:cubicBezTo>
                    <a:pt x="2080" y="38148"/>
                    <a:pt x="2555" y="17233"/>
                    <a:pt x="6061" y="13669"/>
                  </a:cubicBezTo>
                  <a:cubicBezTo>
                    <a:pt x="9566" y="10104"/>
                    <a:pt x="16280" y="20561"/>
                    <a:pt x="22103" y="24008"/>
                  </a:cubicBezTo>
                  <a:cubicBezTo>
                    <a:pt x="27925" y="27454"/>
                    <a:pt x="36540" y="33751"/>
                    <a:pt x="40997" y="34346"/>
                  </a:cubicBezTo>
                  <a:cubicBezTo>
                    <a:pt x="45453" y="34940"/>
                    <a:pt x="46641" y="31613"/>
                    <a:pt x="48840" y="27573"/>
                  </a:cubicBezTo>
                  <a:cubicBezTo>
                    <a:pt x="51038" y="23532"/>
                    <a:pt x="52107" y="14680"/>
                    <a:pt x="54187" y="10105"/>
                  </a:cubicBezTo>
                  <a:cubicBezTo>
                    <a:pt x="56266" y="5530"/>
                    <a:pt x="58465" y="-827"/>
                    <a:pt x="61317" y="123"/>
                  </a:cubicBezTo>
                  <a:cubicBezTo>
                    <a:pt x="64169" y="1073"/>
                    <a:pt x="66486" y="6361"/>
                    <a:pt x="71299" y="15808"/>
                  </a:cubicBezTo>
                  <a:cubicBezTo>
                    <a:pt x="76111" y="25255"/>
                    <a:pt x="87044" y="49972"/>
                    <a:pt x="90193" y="56805"/>
                  </a:cubicBezTo>
                </a:path>
              </a:pathLst>
            </a:custGeom>
            <a:noFill/>
            <a:ln w="76200" cap="flat" cmpd="sng">
              <a:solidFill>
                <a:srgbClr val="3C78D8"/>
              </a:solidFill>
              <a:prstDash val="solid"/>
              <a:round/>
              <a:headEnd type="none" w="lg" len="lg"/>
              <a:tailEnd type="none" w="lg" len="lg"/>
            </a:ln>
          </p:spPr>
        </p:sp>
        <p:cxnSp>
          <p:nvCxnSpPr>
            <p:cNvPr id="766" name="Shape 766"/>
            <p:cNvCxnSpPr/>
            <p:nvPr/>
          </p:nvCxnSpPr>
          <p:spPr>
            <a:xfrm>
              <a:off x="2112225" y="4353200"/>
              <a:ext cx="2700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767" name="Shape 767"/>
            <p:cNvCxnSpPr/>
            <p:nvPr/>
          </p:nvCxnSpPr>
          <p:spPr>
            <a:xfrm>
              <a:off x="3462375" y="2949950"/>
              <a:ext cx="0" cy="1502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768" name="Shape 768"/>
            <p:cNvSpPr/>
            <p:nvPr/>
          </p:nvSpPr>
          <p:spPr>
            <a:xfrm>
              <a:off x="2343900" y="4064600"/>
              <a:ext cx="204900" cy="204900"/>
            </a:xfrm>
            <a:prstGeom prst="flowChartConnector">
              <a:avLst/>
            </a:prstGeom>
            <a:solidFill>
              <a:srgbClr val="9FC5E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Shape 769"/>
            <p:cNvSpPr/>
            <p:nvPr/>
          </p:nvSpPr>
          <p:spPr>
            <a:xfrm>
              <a:off x="2861725" y="3520350"/>
              <a:ext cx="204900" cy="204900"/>
            </a:xfrm>
            <a:prstGeom prst="flowChartConnector">
              <a:avLst/>
            </a:prstGeom>
            <a:solidFill>
              <a:srgbClr val="9FC5E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Shape 770"/>
            <p:cNvSpPr/>
            <p:nvPr/>
          </p:nvSpPr>
          <p:spPr>
            <a:xfrm>
              <a:off x="4070925" y="3315450"/>
              <a:ext cx="204900" cy="204900"/>
            </a:xfrm>
            <a:prstGeom prst="flowChartConnector">
              <a:avLst/>
            </a:prstGeom>
            <a:solidFill>
              <a:srgbClr val="9FC5E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Shape 771"/>
            <p:cNvSpPr/>
            <p:nvPr/>
          </p:nvSpPr>
          <p:spPr>
            <a:xfrm>
              <a:off x="3521600" y="3598700"/>
              <a:ext cx="204900" cy="204900"/>
            </a:xfrm>
            <a:prstGeom prst="flowChartConnector">
              <a:avLst/>
            </a:prstGeom>
            <a:solidFill>
              <a:srgbClr val="9FC5E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Shape 772"/>
            <p:cNvSpPr/>
            <p:nvPr/>
          </p:nvSpPr>
          <p:spPr>
            <a:xfrm>
              <a:off x="3664200" y="3191475"/>
              <a:ext cx="204900" cy="204900"/>
            </a:xfrm>
            <a:prstGeom prst="flowChartConnector">
              <a:avLst/>
            </a:prstGeom>
            <a:solidFill>
              <a:srgbClr val="A4C2F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Shape 773"/>
            <p:cNvSpPr/>
            <p:nvPr/>
          </p:nvSpPr>
          <p:spPr>
            <a:xfrm>
              <a:off x="2674650" y="3806225"/>
              <a:ext cx="204900" cy="204900"/>
            </a:xfrm>
            <a:prstGeom prst="rect">
              <a:avLst/>
            </a:prstGeom>
            <a:solidFill>
              <a:srgbClr val="B6D7A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Shape 774"/>
            <p:cNvSpPr/>
            <p:nvPr/>
          </p:nvSpPr>
          <p:spPr>
            <a:xfrm>
              <a:off x="3263750" y="3388225"/>
              <a:ext cx="204900" cy="204900"/>
            </a:xfrm>
            <a:prstGeom prst="rect">
              <a:avLst/>
            </a:prstGeom>
            <a:solidFill>
              <a:srgbClr val="B6D7A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Shape 775"/>
            <p:cNvSpPr/>
            <p:nvPr/>
          </p:nvSpPr>
          <p:spPr>
            <a:xfrm>
              <a:off x="4298475" y="2988050"/>
              <a:ext cx="204900" cy="204900"/>
            </a:xfrm>
            <a:prstGeom prst="rect">
              <a:avLst/>
            </a:prstGeom>
            <a:solidFill>
              <a:srgbClr val="B6D7A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2817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0" name="Shape 780"/>
          <p:cNvCxnSpPr/>
          <p:nvPr/>
        </p:nvCxnSpPr>
        <p:spPr>
          <a:xfrm rot="10800000" flipH="1">
            <a:off x="2046711" y="3774355"/>
            <a:ext cx="3185100" cy="1341600"/>
          </a:xfrm>
          <a:prstGeom prst="straightConnector1">
            <a:avLst/>
          </a:prstGeom>
          <a:noFill/>
          <a:ln w="76200" cap="flat" cmpd="sng">
            <a:solidFill>
              <a:srgbClr val="38761D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782" name="Shape 782"/>
          <p:cNvPicPr preferRelativeResize="0"/>
          <p:nvPr/>
        </p:nvPicPr>
        <p:blipFill rotWithShape="1">
          <a:blip r:embed="rId3">
            <a:alphaModFix/>
          </a:blip>
          <a:srcRect b="11323"/>
          <a:stretch/>
        </p:blipFill>
        <p:spPr>
          <a:xfrm>
            <a:off x="1414300" y="1197350"/>
            <a:ext cx="6315406" cy="1220899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Shape 783"/>
          <p:cNvSpPr/>
          <p:nvPr/>
        </p:nvSpPr>
        <p:spPr>
          <a:xfrm rot="5400000">
            <a:off x="4198725" y="1050775"/>
            <a:ext cx="425700" cy="3048000"/>
          </a:xfrm>
          <a:prstGeom prst="rightBrace">
            <a:avLst>
              <a:gd name="adj1" fmla="val 40245"/>
              <a:gd name="adj2" fmla="val 6395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Shape 784"/>
          <p:cNvSpPr/>
          <p:nvPr/>
        </p:nvSpPr>
        <p:spPr>
          <a:xfrm rot="5400000">
            <a:off x="6799300" y="1807825"/>
            <a:ext cx="425700" cy="1533900"/>
          </a:xfrm>
          <a:prstGeom prst="rightBrace">
            <a:avLst>
              <a:gd name="adj1" fmla="val 40245"/>
              <a:gd name="adj2" fmla="val 50052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Shape 785"/>
          <p:cNvSpPr txBox="1"/>
          <p:nvPr/>
        </p:nvSpPr>
        <p:spPr>
          <a:xfrm>
            <a:off x="1996350" y="2787625"/>
            <a:ext cx="3256500" cy="7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loss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Model predictions should match training data</a:t>
            </a:r>
          </a:p>
        </p:txBody>
      </p:sp>
      <p:sp>
        <p:nvSpPr>
          <p:cNvPr id="786" name="Shape 786"/>
          <p:cNvSpPr txBox="1"/>
          <p:nvPr/>
        </p:nvSpPr>
        <p:spPr>
          <a:xfrm>
            <a:off x="5528200" y="2787625"/>
            <a:ext cx="2967900" cy="94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Regularization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Model should be “simple”, so it works on test data</a:t>
            </a:r>
          </a:p>
        </p:txBody>
      </p:sp>
      <p:grpSp>
        <p:nvGrpSpPr>
          <p:cNvPr id="787" name="Shape 787"/>
          <p:cNvGrpSpPr/>
          <p:nvPr/>
        </p:nvGrpSpPr>
        <p:grpSpPr>
          <a:xfrm>
            <a:off x="2035818" y="3643404"/>
            <a:ext cx="3304897" cy="1843394"/>
            <a:chOff x="2112225" y="2949950"/>
            <a:chExt cx="2700300" cy="1506164"/>
          </a:xfrm>
        </p:grpSpPr>
        <p:sp>
          <p:nvSpPr>
            <p:cNvPr id="788" name="Shape 788"/>
            <p:cNvSpPr/>
            <p:nvPr/>
          </p:nvSpPr>
          <p:spPr>
            <a:xfrm>
              <a:off x="2415225" y="3027089"/>
              <a:ext cx="2254825" cy="1429025"/>
            </a:xfrm>
            <a:custGeom>
              <a:avLst/>
              <a:gdLst/>
              <a:ahLst/>
              <a:cxnLst/>
              <a:rect l="0" t="0" r="0" b="0"/>
              <a:pathLst>
                <a:path w="90193" h="57161" extrusionOk="0">
                  <a:moveTo>
                    <a:pt x="0" y="57161"/>
                  </a:moveTo>
                  <a:cubicBezTo>
                    <a:pt x="178" y="55200"/>
                    <a:pt x="59" y="52645"/>
                    <a:pt x="1070" y="45397"/>
                  </a:cubicBezTo>
                  <a:cubicBezTo>
                    <a:pt x="2080" y="38148"/>
                    <a:pt x="2555" y="17233"/>
                    <a:pt x="6061" y="13669"/>
                  </a:cubicBezTo>
                  <a:cubicBezTo>
                    <a:pt x="9566" y="10104"/>
                    <a:pt x="16280" y="20561"/>
                    <a:pt x="22103" y="24008"/>
                  </a:cubicBezTo>
                  <a:cubicBezTo>
                    <a:pt x="27925" y="27454"/>
                    <a:pt x="36540" y="33751"/>
                    <a:pt x="40997" y="34346"/>
                  </a:cubicBezTo>
                  <a:cubicBezTo>
                    <a:pt x="45453" y="34940"/>
                    <a:pt x="46641" y="31613"/>
                    <a:pt x="48840" y="27573"/>
                  </a:cubicBezTo>
                  <a:cubicBezTo>
                    <a:pt x="51038" y="23532"/>
                    <a:pt x="52107" y="14680"/>
                    <a:pt x="54187" y="10105"/>
                  </a:cubicBezTo>
                  <a:cubicBezTo>
                    <a:pt x="56266" y="5530"/>
                    <a:pt x="58465" y="-827"/>
                    <a:pt x="61317" y="123"/>
                  </a:cubicBezTo>
                  <a:cubicBezTo>
                    <a:pt x="64169" y="1073"/>
                    <a:pt x="66486" y="6361"/>
                    <a:pt x="71299" y="15808"/>
                  </a:cubicBezTo>
                  <a:cubicBezTo>
                    <a:pt x="76111" y="25255"/>
                    <a:pt x="87044" y="49972"/>
                    <a:pt x="90193" y="56805"/>
                  </a:cubicBezTo>
                </a:path>
              </a:pathLst>
            </a:custGeom>
            <a:noFill/>
            <a:ln w="76200" cap="flat" cmpd="sng">
              <a:solidFill>
                <a:srgbClr val="3C78D8"/>
              </a:solidFill>
              <a:prstDash val="solid"/>
              <a:round/>
              <a:headEnd type="none" w="lg" len="lg"/>
              <a:tailEnd type="none" w="lg" len="lg"/>
            </a:ln>
          </p:spPr>
        </p:sp>
        <p:cxnSp>
          <p:nvCxnSpPr>
            <p:cNvPr id="789" name="Shape 789"/>
            <p:cNvCxnSpPr/>
            <p:nvPr/>
          </p:nvCxnSpPr>
          <p:spPr>
            <a:xfrm>
              <a:off x="2112225" y="4353200"/>
              <a:ext cx="2700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790" name="Shape 790"/>
            <p:cNvCxnSpPr/>
            <p:nvPr/>
          </p:nvCxnSpPr>
          <p:spPr>
            <a:xfrm>
              <a:off x="3462375" y="2949950"/>
              <a:ext cx="0" cy="1502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791" name="Shape 791"/>
            <p:cNvSpPr/>
            <p:nvPr/>
          </p:nvSpPr>
          <p:spPr>
            <a:xfrm>
              <a:off x="2343900" y="4064600"/>
              <a:ext cx="204900" cy="204900"/>
            </a:xfrm>
            <a:prstGeom prst="flowChartConnector">
              <a:avLst/>
            </a:prstGeom>
            <a:solidFill>
              <a:srgbClr val="9FC5E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Shape 792"/>
            <p:cNvSpPr/>
            <p:nvPr/>
          </p:nvSpPr>
          <p:spPr>
            <a:xfrm>
              <a:off x="2861725" y="3520350"/>
              <a:ext cx="204900" cy="204900"/>
            </a:xfrm>
            <a:prstGeom prst="flowChartConnector">
              <a:avLst/>
            </a:prstGeom>
            <a:solidFill>
              <a:srgbClr val="9FC5E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Shape 793"/>
            <p:cNvSpPr/>
            <p:nvPr/>
          </p:nvSpPr>
          <p:spPr>
            <a:xfrm>
              <a:off x="4070925" y="3315450"/>
              <a:ext cx="204900" cy="204900"/>
            </a:xfrm>
            <a:prstGeom prst="flowChartConnector">
              <a:avLst/>
            </a:prstGeom>
            <a:solidFill>
              <a:srgbClr val="9FC5E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Shape 794"/>
            <p:cNvSpPr/>
            <p:nvPr/>
          </p:nvSpPr>
          <p:spPr>
            <a:xfrm>
              <a:off x="3521600" y="3598700"/>
              <a:ext cx="204900" cy="204900"/>
            </a:xfrm>
            <a:prstGeom prst="flowChartConnector">
              <a:avLst/>
            </a:prstGeom>
            <a:solidFill>
              <a:srgbClr val="9FC5E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Shape 795"/>
            <p:cNvSpPr/>
            <p:nvPr/>
          </p:nvSpPr>
          <p:spPr>
            <a:xfrm>
              <a:off x="3664200" y="3191475"/>
              <a:ext cx="204900" cy="204900"/>
            </a:xfrm>
            <a:prstGeom prst="flowChartConnector">
              <a:avLst/>
            </a:prstGeom>
            <a:solidFill>
              <a:srgbClr val="A4C2F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Shape 796"/>
            <p:cNvSpPr/>
            <p:nvPr/>
          </p:nvSpPr>
          <p:spPr>
            <a:xfrm>
              <a:off x="2674650" y="3806225"/>
              <a:ext cx="204900" cy="204900"/>
            </a:xfrm>
            <a:prstGeom prst="rect">
              <a:avLst/>
            </a:prstGeom>
            <a:solidFill>
              <a:srgbClr val="B6D7A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Shape 797"/>
            <p:cNvSpPr/>
            <p:nvPr/>
          </p:nvSpPr>
          <p:spPr>
            <a:xfrm>
              <a:off x="3263750" y="3388225"/>
              <a:ext cx="204900" cy="204900"/>
            </a:xfrm>
            <a:prstGeom prst="rect">
              <a:avLst/>
            </a:prstGeom>
            <a:solidFill>
              <a:srgbClr val="B6D7A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Shape 798"/>
            <p:cNvSpPr/>
            <p:nvPr/>
          </p:nvSpPr>
          <p:spPr>
            <a:xfrm>
              <a:off x="4298475" y="2988050"/>
              <a:ext cx="204900" cy="204900"/>
            </a:xfrm>
            <a:prstGeom prst="rect">
              <a:avLst/>
            </a:prstGeom>
            <a:solidFill>
              <a:srgbClr val="B6D7A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9" name="Shape 799"/>
          <p:cNvSpPr txBox="1"/>
          <p:nvPr/>
        </p:nvSpPr>
        <p:spPr>
          <a:xfrm>
            <a:off x="5528200" y="3998437"/>
            <a:ext cx="3564900" cy="134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Occam’s Razor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i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“Among competing hypotheses, the simplest is the best”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William of Ockham, 1285 - 1347</a:t>
            </a:r>
          </a:p>
        </p:txBody>
      </p:sp>
      <p:sp>
        <p:nvSpPr>
          <p:cNvPr id="22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3530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Shape 8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09" y="1715799"/>
            <a:ext cx="8565992" cy="49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Shape 807"/>
          <p:cNvSpPr/>
          <p:nvPr/>
        </p:nvSpPr>
        <p:spPr>
          <a:xfrm>
            <a:off x="7827325" y="1664350"/>
            <a:ext cx="1069500" cy="544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Shape 808"/>
          <p:cNvSpPr txBox="1"/>
          <p:nvPr/>
        </p:nvSpPr>
        <p:spPr>
          <a:xfrm>
            <a:off x="5232350" y="828525"/>
            <a:ext cx="4103700" cy="31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regularization strength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(hyperparameter)</a:t>
            </a:r>
          </a:p>
        </p:txBody>
      </p:sp>
      <p:pic>
        <p:nvPicPr>
          <p:cNvPr id="809" name="Shape 8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3637" y="857250"/>
            <a:ext cx="279663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Shape 810"/>
          <p:cNvSpPr txBox="1"/>
          <p:nvPr/>
        </p:nvSpPr>
        <p:spPr>
          <a:xfrm>
            <a:off x="289000" y="2247025"/>
            <a:ext cx="8229300" cy="336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 dirty="0">
                <a:solidFill>
                  <a:srgbClr val="38761D"/>
                </a:solidFill>
                <a:latin typeface="Arial"/>
                <a:ea typeface="Arial"/>
                <a:cs typeface="Arial"/>
                <a:sym typeface="Arial"/>
              </a:rPr>
              <a:t>In common use:</a:t>
            </a:r>
            <a:r>
              <a:rPr lang="en" sz="30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L2 regularization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L1 regularization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Elastic net (L1 + L2)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Dropout </a:t>
            </a:r>
            <a:r>
              <a:rPr lang="en" sz="3000" kern="0" dirty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(will see later)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Fancier: Batch normalization, stochastic depth</a:t>
            </a:r>
          </a:p>
        </p:txBody>
      </p:sp>
      <p:pic>
        <p:nvPicPr>
          <p:cNvPr id="811" name="Shape 8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0276" y="2740525"/>
            <a:ext cx="2562049" cy="43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Shape 8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6938" y="3254545"/>
            <a:ext cx="2548721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Shape 8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90263" y="3723750"/>
            <a:ext cx="3781415" cy="4384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27000"/>
            <a:ext cx="8520600" cy="763600"/>
          </a:xfrm>
        </p:spPr>
        <p:txBody>
          <a:bodyPr/>
          <a:lstStyle/>
          <a:p>
            <a:r>
              <a:rPr lang="en"/>
              <a:t>Regularization</a:t>
            </a:r>
            <a:endParaRPr lang="en-US" dirty="0"/>
          </a:p>
        </p:txBody>
      </p:sp>
      <p:sp>
        <p:nvSpPr>
          <p:cNvPr id="13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0806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" name="Shape 8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151" y="1832125"/>
            <a:ext cx="3785725" cy="64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Shape 8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376" y="1981925"/>
            <a:ext cx="2430799" cy="49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Shape 8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776" y="2823946"/>
            <a:ext cx="2564075" cy="42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Shape 8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851" y="3288300"/>
            <a:ext cx="4518297" cy="56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Shape 8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84900" y="4454825"/>
            <a:ext cx="3174200" cy="64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28600"/>
            <a:ext cx="8520600" cy="763600"/>
          </a:xfrm>
        </p:spPr>
        <p:txBody>
          <a:bodyPr/>
          <a:lstStyle/>
          <a:p>
            <a:r>
              <a:rPr lang="en"/>
              <a:t>L2 Regularization (Weight Decay)</a:t>
            </a:r>
            <a:endParaRPr lang="en-US" dirty="0"/>
          </a:p>
        </p:txBody>
      </p:sp>
      <p:sp>
        <p:nvSpPr>
          <p:cNvPr id="10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3738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1" name="Shape 8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151" y="1832125"/>
            <a:ext cx="3785725" cy="64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Shape 8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376" y="1981925"/>
            <a:ext cx="2430799" cy="49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Shape 8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776" y="2823946"/>
            <a:ext cx="2564075" cy="42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Shape 8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851" y="3288300"/>
            <a:ext cx="4518297" cy="56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Shape 8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84900" y="4454825"/>
            <a:ext cx="3174200" cy="645600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Shape 836"/>
          <p:cNvSpPr txBox="1"/>
          <p:nvPr/>
        </p:nvSpPr>
        <p:spPr>
          <a:xfrm>
            <a:off x="5677125" y="2957425"/>
            <a:ext cx="3395700" cy="134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(If you are a Bayesian: L2 regularization also corresponds MAP inference using a Gaussian prior on W)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27000"/>
            <a:ext cx="8520600" cy="763600"/>
          </a:xfrm>
        </p:spPr>
        <p:txBody>
          <a:bodyPr/>
          <a:lstStyle/>
          <a:p>
            <a:r>
              <a:rPr lang="en" dirty="0"/>
              <a:t>L2 Regularization (Weight Decay)</a:t>
            </a:r>
            <a:endParaRPr lang="en-US" dirty="0"/>
          </a:p>
        </p:txBody>
      </p:sp>
      <p:sp>
        <p:nvSpPr>
          <p:cNvPr id="11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8353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Shape 1139"/>
          <p:cNvSpPr txBox="1"/>
          <p:nvPr/>
        </p:nvSpPr>
        <p:spPr>
          <a:xfrm>
            <a:off x="446925" y="1733550"/>
            <a:ext cx="82005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355600" algn="l" eaLnBrk="1" fontAlgn="auto" hangingPunct="1"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" sz="2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have some dataset of (x,y)</a:t>
            </a:r>
          </a:p>
          <a:p>
            <a:pPr marL="457200" indent="-355600" algn="l" eaLnBrk="1" fontAlgn="auto" hangingPunct="1"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" sz="2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have a </a:t>
            </a:r>
            <a:r>
              <a:rPr lang="en" sz="2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score function: </a:t>
            </a:r>
          </a:p>
          <a:p>
            <a:pPr marL="457200" indent="-355600" algn="l" eaLnBrk="1" fontAlgn="auto" hangingPunct="1"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" sz="2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have a </a:t>
            </a:r>
            <a:r>
              <a:rPr lang="en" sz="2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 function</a:t>
            </a:r>
            <a:r>
              <a:rPr lang="en" sz="2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</a:p>
        </p:txBody>
      </p:sp>
      <p:pic>
        <p:nvPicPr>
          <p:cNvPr id="1140" name="Shape 11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7800" y="2095775"/>
            <a:ext cx="238202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Shape 1141"/>
          <p:cNvSpPr txBox="1"/>
          <p:nvPr/>
        </p:nvSpPr>
        <p:spPr>
          <a:xfrm>
            <a:off x="5973042" y="1887682"/>
            <a:ext cx="1291200" cy="18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e.g.</a:t>
            </a:r>
          </a:p>
        </p:txBody>
      </p:sp>
      <p:pic>
        <p:nvPicPr>
          <p:cNvPr id="1142" name="Shape 1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9024" y="3648376"/>
            <a:ext cx="3680525" cy="153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Shape 1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325" y="3164526"/>
            <a:ext cx="2614024" cy="6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Shape 11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75" y="3900150"/>
            <a:ext cx="4459824" cy="4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Shape 11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6675" y="4539925"/>
            <a:ext cx="2839424" cy="5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Shape 1146"/>
          <p:cNvSpPr txBox="1"/>
          <p:nvPr/>
        </p:nvSpPr>
        <p:spPr>
          <a:xfrm>
            <a:off x="2577375" y="2909450"/>
            <a:ext cx="1473300" cy="35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Softmax</a:t>
            </a:r>
          </a:p>
        </p:txBody>
      </p:sp>
      <p:sp>
        <p:nvSpPr>
          <p:cNvPr id="1147" name="Shape 1147"/>
          <p:cNvSpPr txBox="1"/>
          <p:nvPr/>
        </p:nvSpPr>
        <p:spPr>
          <a:xfrm>
            <a:off x="4216350" y="3484050"/>
            <a:ext cx="1473300" cy="35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SVM</a:t>
            </a:r>
          </a:p>
        </p:txBody>
      </p:sp>
      <p:sp>
        <p:nvSpPr>
          <p:cNvPr id="1148" name="Shape 1148"/>
          <p:cNvSpPr txBox="1"/>
          <p:nvPr/>
        </p:nvSpPr>
        <p:spPr>
          <a:xfrm>
            <a:off x="3154387" y="4617525"/>
            <a:ext cx="1473300" cy="35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Full loss</a:t>
            </a:r>
          </a:p>
        </p:txBody>
      </p:sp>
      <p:sp>
        <p:nvSpPr>
          <p:cNvPr id="14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11700" y="227000"/>
            <a:ext cx="8520600" cy="763600"/>
          </a:xfrm>
        </p:spPr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47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Shape 1155"/>
          <p:cNvSpPr txBox="1"/>
          <p:nvPr/>
        </p:nvSpPr>
        <p:spPr>
          <a:xfrm>
            <a:off x="446925" y="1733550"/>
            <a:ext cx="82005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355600" algn="l" eaLnBrk="1" fontAlgn="auto" hangingPunct="1"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" sz="2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have some dataset of (x,y)</a:t>
            </a:r>
          </a:p>
          <a:p>
            <a:pPr marL="457200" indent="-355600" algn="l" eaLnBrk="1" fontAlgn="auto" hangingPunct="1"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" sz="2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have a </a:t>
            </a:r>
            <a:r>
              <a:rPr lang="en" sz="2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score function: </a:t>
            </a:r>
          </a:p>
          <a:p>
            <a:pPr marL="457200" indent="-355600" algn="l" eaLnBrk="1" fontAlgn="auto" hangingPunct="1"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" sz="2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have a </a:t>
            </a:r>
            <a:r>
              <a:rPr lang="en" sz="2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 function</a:t>
            </a:r>
            <a:r>
              <a:rPr lang="en" sz="2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</a:p>
        </p:txBody>
      </p:sp>
      <p:pic>
        <p:nvPicPr>
          <p:cNvPr id="1156" name="Shape 11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7800" y="2095775"/>
            <a:ext cx="238202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Shape 1157"/>
          <p:cNvSpPr txBox="1"/>
          <p:nvPr/>
        </p:nvSpPr>
        <p:spPr>
          <a:xfrm>
            <a:off x="5973042" y="1887682"/>
            <a:ext cx="1291200" cy="18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e.g.</a:t>
            </a:r>
          </a:p>
        </p:txBody>
      </p:sp>
      <p:pic>
        <p:nvPicPr>
          <p:cNvPr id="1158" name="Shape 1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9024" y="3648376"/>
            <a:ext cx="3680525" cy="153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Shape 1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325" y="3164526"/>
            <a:ext cx="2614024" cy="6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Shape 11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75" y="3900150"/>
            <a:ext cx="4459824" cy="4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Shape 11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6675" y="4539925"/>
            <a:ext cx="2839424" cy="5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Shape 1162"/>
          <p:cNvSpPr txBox="1"/>
          <p:nvPr/>
        </p:nvSpPr>
        <p:spPr>
          <a:xfrm>
            <a:off x="2577375" y="2909450"/>
            <a:ext cx="1473300" cy="35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Softmax</a:t>
            </a:r>
          </a:p>
        </p:txBody>
      </p:sp>
      <p:sp>
        <p:nvSpPr>
          <p:cNvPr id="1163" name="Shape 1163"/>
          <p:cNvSpPr txBox="1"/>
          <p:nvPr/>
        </p:nvSpPr>
        <p:spPr>
          <a:xfrm>
            <a:off x="4216350" y="3484050"/>
            <a:ext cx="1473300" cy="35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SVM</a:t>
            </a:r>
          </a:p>
        </p:txBody>
      </p:sp>
      <p:sp>
        <p:nvSpPr>
          <p:cNvPr id="1164" name="Shape 1164"/>
          <p:cNvSpPr txBox="1"/>
          <p:nvPr/>
        </p:nvSpPr>
        <p:spPr>
          <a:xfrm>
            <a:off x="3154387" y="4617525"/>
            <a:ext cx="1473300" cy="35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Full loss</a:t>
            </a:r>
          </a:p>
        </p:txBody>
      </p:sp>
      <p:sp>
        <p:nvSpPr>
          <p:cNvPr id="1165" name="Shape 1165"/>
          <p:cNvSpPr txBox="1"/>
          <p:nvPr/>
        </p:nvSpPr>
        <p:spPr>
          <a:xfrm>
            <a:off x="4334150" y="984900"/>
            <a:ext cx="4248300" cy="59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How do we find the best W?</a:t>
            </a:r>
          </a:p>
        </p:txBody>
      </p:sp>
      <p:sp>
        <p:nvSpPr>
          <p:cNvPr id="15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11700" y="227000"/>
            <a:ext cx="8520600" cy="763600"/>
          </a:xfrm>
        </p:spPr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7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Decomposition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6096000" y="1371600"/>
            <a:ext cx="1094648" cy="369332"/>
            <a:chOff x="6096000" y="1371600"/>
            <a:chExt cx="1094648" cy="369332"/>
          </a:xfrm>
        </p:grpSpPr>
        <p:sp>
          <p:nvSpPr>
            <p:cNvPr id="15" name="Oval 14"/>
            <p:cNvSpPr>
              <a:spLocks noChangeAspect="1"/>
            </p:cNvSpPr>
            <p:nvPr/>
          </p:nvSpPr>
          <p:spPr bwMode="auto">
            <a:xfrm>
              <a:off x="6096000" y="1502955"/>
              <a:ext cx="137160" cy="13716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00410" y="1371600"/>
              <a:ext cx="8902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FF0000"/>
                  </a:solidFill>
                </a:rPr>
                <a:t>Reality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5" name="Oval 24"/>
          <p:cNvSpPr/>
          <p:nvPr/>
        </p:nvSpPr>
        <p:spPr bwMode="auto">
          <a:xfrm>
            <a:off x="914400" y="2438400"/>
            <a:ext cx="5334000" cy="3048000"/>
          </a:xfrm>
          <a:prstGeom prst="ellipse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248400" y="1752600"/>
            <a:ext cx="2907695" cy="914400"/>
            <a:chOff x="6248400" y="1752600"/>
            <a:chExt cx="2907695" cy="914400"/>
          </a:xfrm>
        </p:grpSpPr>
        <p:sp>
          <p:nvSpPr>
            <p:cNvPr id="19" name="Right Arrow 18"/>
            <p:cNvSpPr/>
            <p:nvPr/>
          </p:nvSpPr>
          <p:spPr bwMode="auto">
            <a:xfrm>
              <a:off x="7562850" y="2133600"/>
              <a:ext cx="285750" cy="142875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pic>
          <p:nvPicPr>
            <p:cNvPr id="119" name="Picture 118" descr="fig1_sol15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5935" y="1752600"/>
              <a:ext cx="1280160" cy="914400"/>
            </a:xfrm>
            <a:prstGeom prst="rect">
              <a:avLst/>
            </a:prstGeom>
          </p:spPr>
        </p:pic>
        <p:grpSp>
          <p:nvGrpSpPr>
            <p:cNvPr id="120" name="Group 213"/>
            <p:cNvGrpSpPr>
              <a:grpSpLocks noChangeAspect="1"/>
            </p:cNvGrpSpPr>
            <p:nvPr/>
          </p:nvGrpSpPr>
          <p:grpSpPr>
            <a:xfrm>
              <a:off x="6248400" y="1752600"/>
              <a:ext cx="1268936" cy="914400"/>
              <a:chOff x="166343" y="662259"/>
              <a:chExt cx="1819656" cy="1371600"/>
            </a:xfrm>
          </p:grpSpPr>
          <p:sp>
            <p:nvSpPr>
              <p:cNvPr id="121" name="Frame 120"/>
              <p:cNvSpPr>
                <a:spLocks/>
              </p:cNvSpPr>
              <p:nvPr/>
            </p:nvSpPr>
            <p:spPr>
              <a:xfrm>
                <a:off x="166343" y="662259"/>
                <a:ext cx="1819656" cy="1371600"/>
              </a:xfrm>
              <a:prstGeom prst="frame">
                <a:avLst>
                  <a:gd name="adj1" fmla="val 75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22" name="Picture 121" descr="2007_004902.jp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568" y="683107"/>
                <a:ext cx="1773206" cy="1329905"/>
              </a:xfrm>
              <a:prstGeom prst="rect">
                <a:avLst/>
              </a:prstGeom>
            </p:spPr>
          </p:pic>
        </p:grpSp>
      </p:grpSp>
      <p:sp>
        <p:nvSpPr>
          <p:cNvPr id="31" name="Oval 30"/>
          <p:cNvSpPr>
            <a:spLocks noChangeAspect="1"/>
          </p:cNvSpPr>
          <p:nvPr/>
        </p:nvSpPr>
        <p:spPr bwMode="auto">
          <a:xfrm>
            <a:off x="2453640" y="3858157"/>
            <a:ext cx="137160" cy="13716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590800" y="3497580"/>
            <a:ext cx="1085411" cy="671668"/>
            <a:chOff x="2590800" y="3497580"/>
            <a:chExt cx="1085411" cy="671668"/>
          </a:xfrm>
        </p:grpSpPr>
        <p:cxnSp>
          <p:nvCxnSpPr>
            <p:cNvPr id="32" name="Straight Arrow Connector 31"/>
            <p:cNvCxnSpPr>
              <a:stCxn id="31" idx="6"/>
              <a:endCxn id="27" idx="2"/>
            </p:cNvCxnSpPr>
            <p:nvPr/>
          </p:nvCxnSpPr>
          <p:spPr bwMode="auto">
            <a:xfrm flipV="1">
              <a:off x="2590800" y="3497580"/>
              <a:ext cx="762000" cy="429157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 rot="19839628">
              <a:off x="2653387" y="3646028"/>
              <a:ext cx="10228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Estimation</a:t>
              </a:r>
              <a:br>
                <a:rPr lang="en-US" sz="1400" dirty="0" smtClean="0"/>
              </a:br>
              <a:r>
                <a:rPr lang="en-US" sz="1400" dirty="0" smtClean="0"/>
                <a:t>Error</a:t>
              </a:r>
              <a:endParaRPr lang="en-US" sz="1400" dirty="0"/>
            </a:p>
          </p:txBody>
        </p:sp>
      </p:grpSp>
      <p:sp>
        <p:nvSpPr>
          <p:cNvPr id="39" name="Oval 38"/>
          <p:cNvSpPr>
            <a:spLocks noChangeAspect="1"/>
          </p:cNvSpPr>
          <p:nvPr/>
        </p:nvSpPr>
        <p:spPr bwMode="auto">
          <a:xfrm>
            <a:off x="2667000" y="4114800"/>
            <a:ext cx="137160" cy="13716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291514" y="3810000"/>
            <a:ext cx="523220" cy="1182460"/>
            <a:chOff x="2200074" y="3914243"/>
            <a:chExt cx="523220" cy="1182460"/>
          </a:xfrm>
        </p:grpSpPr>
        <p:cxnSp>
          <p:nvCxnSpPr>
            <p:cNvPr id="40" name="Straight Arrow Connector 39"/>
            <p:cNvCxnSpPr>
              <a:stCxn id="31" idx="5"/>
              <a:endCxn id="39" idx="1"/>
            </p:cNvCxnSpPr>
            <p:nvPr/>
          </p:nvCxnSpPr>
          <p:spPr bwMode="auto">
            <a:xfrm>
              <a:off x="2479273" y="4079473"/>
              <a:ext cx="116374" cy="159657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43" name="TextBox 42"/>
            <p:cNvSpPr txBox="1"/>
            <p:nvPr/>
          </p:nvSpPr>
          <p:spPr>
            <a:xfrm rot="2966218">
              <a:off x="1870454" y="4243863"/>
              <a:ext cx="11824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Optimization</a:t>
              </a:r>
              <a:br>
                <a:rPr lang="en-US" sz="1400" dirty="0" smtClean="0"/>
              </a:br>
              <a:r>
                <a:rPr lang="en-US" sz="1400" dirty="0" smtClean="0"/>
                <a:t>Error = 0</a:t>
              </a:r>
              <a:endParaRPr lang="en-US" sz="1400" dirty="0"/>
            </a:p>
          </p:txBody>
        </p:sp>
      </p:grpSp>
      <p:sp>
        <p:nvSpPr>
          <p:cNvPr id="44" name="Oval 43"/>
          <p:cNvSpPr/>
          <p:nvPr/>
        </p:nvSpPr>
        <p:spPr bwMode="auto">
          <a:xfrm>
            <a:off x="990600" y="3196770"/>
            <a:ext cx="2667000" cy="1527630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cxnSp>
        <p:nvCxnSpPr>
          <p:cNvPr id="29" name="Straight Arrow Connector 28"/>
          <p:cNvCxnSpPr>
            <a:stCxn id="27" idx="7"/>
            <a:endCxn id="15" idx="3"/>
          </p:cNvCxnSpPr>
          <p:nvPr/>
        </p:nvCxnSpPr>
        <p:spPr bwMode="auto">
          <a:xfrm flipV="1">
            <a:off x="3469873" y="1620028"/>
            <a:ext cx="2646214" cy="182905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7" name="Oval 26"/>
          <p:cNvSpPr>
            <a:spLocks noChangeAspect="1"/>
          </p:cNvSpPr>
          <p:nvPr/>
        </p:nvSpPr>
        <p:spPr bwMode="auto">
          <a:xfrm>
            <a:off x="3352800" y="3429000"/>
            <a:ext cx="137160" cy="13716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30" name="TextBox 29"/>
          <p:cNvSpPr txBox="1"/>
          <p:nvPr/>
        </p:nvSpPr>
        <p:spPr>
          <a:xfrm rot="19476700">
            <a:off x="3970174" y="2664237"/>
            <a:ext cx="1404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Modeling Error</a:t>
            </a:r>
            <a:endParaRPr lang="en-US" sz="1400" dirty="0"/>
          </a:p>
        </p:txBody>
      </p:sp>
      <p:sp>
        <p:nvSpPr>
          <p:cNvPr id="26" name="TextBox 25"/>
          <p:cNvSpPr txBox="1"/>
          <p:nvPr/>
        </p:nvSpPr>
        <p:spPr>
          <a:xfrm rot="1571769">
            <a:off x="926193" y="4329398"/>
            <a:ext cx="14034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800" dirty="0" smtClean="0"/>
              <a:t>model class</a:t>
            </a:r>
            <a:endParaRPr lang="en-US" sz="1800" dirty="0"/>
          </a:p>
        </p:txBody>
      </p:sp>
      <p:grpSp>
        <p:nvGrpSpPr>
          <p:cNvPr id="66" name="Shape 335"/>
          <p:cNvGrpSpPr/>
          <p:nvPr/>
        </p:nvGrpSpPr>
        <p:grpSpPr>
          <a:xfrm>
            <a:off x="1680509" y="3052394"/>
            <a:ext cx="834091" cy="452806"/>
            <a:chOff x="3572521" y="2326840"/>
            <a:chExt cx="834091" cy="452806"/>
          </a:xfrm>
        </p:grpSpPr>
        <p:sp>
          <p:nvSpPr>
            <p:cNvPr id="71" name="Shape 340"/>
            <p:cNvSpPr/>
            <p:nvPr/>
          </p:nvSpPr>
          <p:spPr>
            <a:xfrm>
              <a:off x="3575921" y="2670720"/>
              <a:ext cx="830691" cy="108926"/>
            </a:xfrm>
            <a:prstGeom prst="rect">
              <a:avLst/>
            </a:prstGeom>
            <a:solidFill>
              <a:srgbClr val="D9D9D9"/>
            </a:solidFill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700">
                  <a:solidFill>
                    <a:srgbClr val="434343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Input</a:t>
              </a:r>
            </a:p>
          </p:txBody>
        </p:sp>
        <p:sp>
          <p:nvSpPr>
            <p:cNvPr id="78" name="Shape 347"/>
            <p:cNvSpPr/>
            <p:nvPr/>
          </p:nvSpPr>
          <p:spPr>
            <a:xfrm>
              <a:off x="3572521" y="2326840"/>
              <a:ext cx="830700" cy="108900"/>
            </a:xfrm>
            <a:prstGeom prst="rect">
              <a:avLst/>
            </a:prstGeom>
            <a:solidFill>
              <a:srgbClr val="F4CCCC"/>
            </a:solidFill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700">
                  <a:solidFill>
                    <a:srgbClr val="FF0000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Softmax</a:t>
              </a:r>
            </a:p>
          </p:txBody>
        </p:sp>
        <p:sp>
          <p:nvSpPr>
            <p:cNvPr id="79" name="Shape 348"/>
            <p:cNvSpPr/>
            <p:nvPr/>
          </p:nvSpPr>
          <p:spPr>
            <a:xfrm>
              <a:off x="3572521" y="2486015"/>
              <a:ext cx="830700" cy="108900"/>
            </a:xfrm>
            <a:prstGeom prst="rect">
              <a:avLst/>
            </a:prstGeom>
            <a:solidFill>
              <a:srgbClr val="D9EAD3"/>
            </a:solidFill>
            <a:ln w="19050" cap="flat" cmpd="sng">
              <a:solidFill>
                <a:srgbClr val="38761D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700" dirty="0">
                  <a:solidFill>
                    <a:srgbClr val="38761D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FC </a:t>
              </a:r>
              <a:r>
                <a:rPr lang="en-US" sz="700" dirty="0" smtClean="0">
                  <a:solidFill>
                    <a:srgbClr val="38761D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rPr>
                <a:t>HxWx3</a:t>
              </a:r>
              <a:endParaRPr lang="en" sz="700" dirty="0">
                <a:solidFill>
                  <a:srgbClr val="38761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sp>
        <p:nvSpPr>
          <p:cNvPr id="80" name="Shape 377"/>
          <p:cNvSpPr txBox="1"/>
          <p:nvPr/>
        </p:nvSpPr>
        <p:spPr>
          <a:xfrm>
            <a:off x="914400" y="2708288"/>
            <a:ext cx="2294286" cy="43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Multi-class Logistic Regression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627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Shape 1775"/>
          <p:cNvSpPr txBox="1">
            <a:spLocks noGrp="1"/>
          </p:cNvSpPr>
          <p:nvPr>
            <p:ph type="title"/>
          </p:nvPr>
        </p:nvSpPr>
        <p:spPr>
          <a:xfrm>
            <a:off x="311700" y="300810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r>
              <a:rPr lang="en"/>
              <a:t>Next: Neural Networks</a:t>
            </a:r>
          </a:p>
        </p:txBody>
      </p:sp>
      <p:sp>
        <p:nvSpPr>
          <p:cNvPr id="4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4748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/>
        </p:nvSpPr>
        <p:spPr>
          <a:xfrm>
            <a:off x="5273675" y="1435700"/>
            <a:ext cx="3642300" cy="67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6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f(x,W) = Wx + b</a:t>
            </a:r>
          </a:p>
        </p:txBody>
      </p:sp>
      <p:pic>
        <p:nvPicPr>
          <p:cNvPr id="132" name="Shape 132"/>
          <p:cNvPicPr preferRelativeResize="0"/>
          <p:nvPr/>
        </p:nvPicPr>
        <p:blipFill rotWithShape="1">
          <a:blip r:embed="rId3">
            <a:alphaModFix/>
          </a:blip>
          <a:srcRect t="2476" b="9"/>
          <a:stretch/>
        </p:blipFill>
        <p:spPr>
          <a:xfrm>
            <a:off x="5403200" y="2161300"/>
            <a:ext cx="3383249" cy="241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350" y="2972875"/>
            <a:ext cx="4961098" cy="1924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2139" y="4871375"/>
            <a:ext cx="6347061" cy="6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9175" y="1429950"/>
            <a:ext cx="4364924" cy="16191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27000"/>
            <a:ext cx="8520600" cy="763600"/>
          </a:xfrm>
        </p:spPr>
        <p:txBody>
          <a:bodyPr>
            <a:normAutofit fontScale="90000"/>
          </a:bodyPr>
          <a:lstStyle/>
          <a:p>
            <a:r>
              <a:rPr lang="en" b="1"/>
              <a:t>Recall from last time</a:t>
            </a:r>
            <a:r>
              <a:rPr lang="en"/>
              <a:t>: Linear Classifier</a:t>
            </a:r>
            <a:endParaRPr lang="en-US" dirty="0"/>
          </a:p>
        </p:txBody>
      </p:sp>
      <p:sp>
        <p:nvSpPr>
          <p:cNvPr id="10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>
                <a:solidFill>
                  <a:prstClr val="white">
                    <a:lumMod val="50000"/>
                  </a:prstClr>
                </a:solidFill>
              </a:rPr>
              <a:t>Slide Credit: </a:t>
            </a:r>
            <a:r>
              <a:rPr lang="en-US" sz="1200" dirty="0" err="1" smtClean="0">
                <a:solidFill>
                  <a:prstClr val="white">
                    <a:lumMod val="50000"/>
                  </a:prstClr>
                </a:solidFill>
              </a:rPr>
              <a:t>Fei-Fei</a:t>
            </a:r>
            <a:r>
              <a:rPr lang="en-US" sz="1200" dirty="0" smtClean="0">
                <a:solidFill>
                  <a:prstClr val="white">
                    <a:lumMod val="50000"/>
                  </a:prstClr>
                </a:solidFill>
              </a:rPr>
              <a:t> Li, Justin Johnson, Serena Yeung, CS 231n</a:t>
            </a:r>
            <a:endParaRPr lang="en-US" sz="120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6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2" name="Shape 17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008" y="220932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3" name="Shape 1783"/>
          <p:cNvSpPr txBox="1"/>
          <p:nvPr/>
        </p:nvSpPr>
        <p:spPr>
          <a:xfrm>
            <a:off x="499750" y="2170675"/>
            <a:ext cx="47712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2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Before</a:t>
            </a: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Linear score function: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7000"/>
            <a:ext cx="9144000" cy="763600"/>
          </a:xfrm>
        </p:spPr>
        <p:txBody>
          <a:bodyPr>
            <a:normAutofit fontScale="90000"/>
          </a:bodyPr>
          <a:lstStyle/>
          <a:p>
            <a:r>
              <a:rPr lang="en"/>
              <a:t>Neural networks: without the brain stuff</a:t>
            </a:r>
            <a:endParaRPr lang="en-US" dirty="0"/>
          </a:p>
        </p:txBody>
      </p:sp>
      <p:sp>
        <p:nvSpPr>
          <p:cNvPr id="7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7457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Shape 1788"/>
          <p:cNvSpPr txBox="1">
            <a:spLocks noGrp="1"/>
          </p:cNvSpPr>
          <p:nvPr>
            <p:ph type="sldNum" sz="quarter" idx="12"/>
          </p:nvPr>
        </p:nvSpPr>
        <p:spPr>
          <a:xfrm>
            <a:off x="6172582" y="5491991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z="1800">
                <a:solidFill>
                  <a:srgbClr val="FFFFFF"/>
                </a:solidFill>
              </a:rPr>
              <a:pPr/>
              <a:t>21</a:t>
            </a:fld>
            <a:endParaRPr lang="en" sz="1800">
              <a:solidFill>
                <a:srgbClr val="FFFFFF"/>
              </a:solidFill>
            </a:endParaRPr>
          </a:p>
        </p:txBody>
      </p:sp>
      <p:pic>
        <p:nvPicPr>
          <p:cNvPr id="1789" name="Shape 17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008" y="220932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0" name="Shape 1790"/>
          <p:cNvSpPr txBox="1"/>
          <p:nvPr/>
        </p:nvSpPr>
        <p:spPr>
          <a:xfrm>
            <a:off x="499750" y="2170675"/>
            <a:ext cx="47712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2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Before</a:t>
            </a: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Linear score function:</a:t>
            </a:r>
          </a:p>
        </p:txBody>
      </p:sp>
      <p:sp>
        <p:nvSpPr>
          <p:cNvPr id="1791" name="Shape 1791"/>
          <p:cNvSpPr txBox="1"/>
          <p:nvPr/>
        </p:nvSpPr>
        <p:spPr>
          <a:xfrm>
            <a:off x="497750" y="2747575"/>
            <a:ext cx="47712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2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Now</a:t>
            </a: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2-layer Neural Network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</a:p>
        </p:txBody>
      </p:sp>
      <p:pic>
        <p:nvPicPr>
          <p:cNvPr id="1792" name="Shape 17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1126" y="2805000"/>
            <a:ext cx="3554875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227000"/>
            <a:ext cx="9144000" cy="763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" kern="0" smtClean="0"/>
              <a:t>Neural networks: without the brain stuff</a:t>
            </a:r>
            <a:endParaRPr lang="en-US" kern="0" dirty="0"/>
          </a:p>
        </p:txBody>
      </p:sp>
      <p:sp>
        <p:nvSpPr>
          <p:cNvPr id="9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799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Shape 1798"/>
          <p:cNvSpPr txBox="1">
            <a:spLocks noGrp="1"/>
          </p:cNvSpPr>
          <p:nvPr>
            <p:ph type="sldNum" sz="quarter" idx="12"/>
          </p:nvPr>
        </p:nvSpPr>
        <p:spPr>
          <a:xfrm>
            <a:off x="6172582" y="5491991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z="1800">
                <a:solidFill>
                  <a:srgbClr val="FFFFFF"/>
                </a:solidFill>
              </a:rPr>
              <a:pPr/>
              <a:t>22</a:t>
            </a:fld>
            <a:endParaRPr lang="en" sz="1800">
              <a:solidFill>
                <a:srgbClr val="FFFFFF"/>
              </a:solidFill>
            </a:endParaRPr>
          </a:p>
        </p:txBody>
      </p:sp>
      <p:pic>
        <p:nvPicPr>
          <p:cNvPr id="1799" name="Shape 17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008" y="159972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0" name="Shape 1800"/>
          <p:cNvSpPr txBox="1"/>
          <p:nvPr/>
        </p:nvSpPr>
        <p:spPr>
          <a:xfrm>
            <a:off x="499750" y="1561075"/>
            <a:ext cx="47712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2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Before</a:t>
            </a: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Linear score function:</a:t>
            </a:r>
          </a:p>
        </p:txBody>
      </p:sp>
      <p:sp>
        <p:nvSpPr>
          <p:cNvPr id="1801" name="Shape 1801"/>
          <p:cNvSpPr txBox="1"/>
          <p:nvPr/>
        </p:nvSpPr>
        <p:spPr>
          <a:xfrm>
            <a:off x="497750" y="2137975"/>
            <a:ext cx="47712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2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Now</a:t>
            </a: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2-layer Neural Network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</a:p>
        </p:txBody>
      </p:sp>
      <p:pic>
        <p:nvPicPr>
          <p:cNvPr id="1802" name="Shape 18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1126" y="2195400"/>
            <a:ext cx="3554875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4" name="Shape 1804"/>
          <p:cNvSpPr/>
          <p:nvPr/>
        </p:nvSpPr>
        <p:spPr>
          <a:xfrm>
            <a:off x="2788250" y="2717900"/>
            <a:ext cx="448200" cy="1456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</a:p>
        </p:txBody>
      </p:sp>
      <p:sp>
        <p:nvSpPr>
          <p:cNvPr id="1805" name="Shape 1805"/>
          <p:cNvSpPr/>
          <p:nvPr/>
        </p:nvSpPr>
        <p:spPr>
          <a:xfrm>
            <a:off x="4136453" y="3054065"/>
            <a:ext cx="448200" cy="856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</a:p>
        </p:txBody>
      </p:sp>
      <p:cxnSp>
        <p:nvCxnSpPr>
          <p:cNvPr id="1806" name="Shape 1806"/>
          <p:cNvCxnSpPr/>
          <p:nvPr/>
        </p:nvCxnSpPr>
        <p:spPr>
          <a:xfrm rot="10800000" flipH="1">
            <a:off x="3236479" y="3910575"/>
            <a:ext cx="904499" cy="27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07" name="Shape 1807"/>
          <p:cNvCxnSpPr/>
          <p:nvPr/>
        </p:nvCxnSpPr>
        <p:spPr>
          <a:xfrm>
            <a:off x="3236479" y="2725892"/>
            <a:ext cx="912599" cy="32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08" name="Shape 1808"/>
          <p:cNvSpPr txBox="1"/>
          <p:nvPr/>
        </p:nvSpPr>
        <p:spPr>
          <a:xfrm>
            <a:off x="3364583" y="3224807"/>
            <a:ext cx="840600" cy="44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W1</a:t>
            </a:r>
          </a:p>
        </p:txBody>
      </p:sp>
      <p:sp>
        <p:nvSpPr>
          <p:cNvPr id="1809" name="Shape 1809"/>
          <p:cNvSpPr/>
          <p:nvPr/>
        </p:nvSpPr>
        <p:spPr>
          <a:xfrm>
            <a:off x="5548680" y="3243522"/>
            <a:ext cx="448200" cy="47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</a:p>
        </p:txBody>
      </p:sp>
      <p:cxnSp>
        <p:nvCxnSpPr>
          <p:cNvPr id="1810" name="Shape 1810"/>
          <p:cNvCxnSpPr/>
          <p:nvPr/>
        </p:nvCxnSpPr>
        <p:spPr>
          <a:xfrm>
            <a:off x="4565178" y="3054065"/>
            <a:ext cx="1000500" cy="20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11" name="Shape 1811"/>
          <p:cNvCxnSpPr/>
          <p:nvPr/>
        </p:nvCxnSpPr>
        <p:spPr>
          <a:xfrm rot="10800000" flipH="1">
            <a:off x="4581191" y="3710134"/>
            <a:ext cx="968700" cy="20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12" name="Shape 1812"/>
          <p:cNvSpPr txBox="1"/>
          <p:nvPr/>
        </p:nvSpPr>
        <p:spPr>
          <a:xfrm>
            <a:off x="4739034" y="3230996"/>
            <a:ext cx="840600" cy="44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W2</a:t>
            </a:r>
          </a:p>
        </p:txBody>
      </p:sp>
      <p:sp>
        <p:nvSpPr>
          <p:cNvPr id="1813" name="Shape 1813"/>
          <p:cNvSpPr txBox="1"/>
          <p:nvPr/>
        </p:nvSpPr>
        <p:spPr>
          <a:xfrm>
            <a:off x="2063550" y="3894225"/>
            <a:ext cx="1088100" cy="44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3072</a:t>
            </a:r>
          </a:p>
        </p:txBody>
      </p:sp>
      <p:sp>
        <p:nvSpPr>
          <p:cNvPr id="1814" name="Shape 1814"/>
          <p:cNvSpPr txBox="1"/>
          <p:nvPr/>
        </p:nvSpPr>
        <p:spPr>
          <a:xfrm>
            <a:off x="4036000" y="3894225"/>
            <a:ext cx="1088100" cy="44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100</a:t>
            </a:r>
          </a:p>
        </p:txBody>
      </p:sp>
      <p:sp>
        <p:nvSpPr>
          <p:cNvPr id="1815" name="Shape 1815"/>
          <p:cNvSpPr txBox="1"/>
          <p:nvPr/>
        </p:nvSpPr>
        <p:spPr>
          <a:xfrm>
            <a:off x="5569450" y="3825075"/>
            <a:ext cx="1088100" cy="44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0" y="227000"/>
            <a:ext cx="9144000" cy="763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" kern="0" smtClean="0"/>
              <a:t>Neural networks: without the brain stuff</a:t>
            </a:r>
            <a:endParaRPr lang="en-US" kern="0" dirty="0"/>
          </a:p>
        </p:txBody>
      </p:sp>
      <p:sp>
        <p:nvSpPr>
          <p:cNvPr id="21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0150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Shape 1820"/>
          <p:cNvSpPr txBox="1">
            <a:spLocks noGrp="1"/>
          </p:cNvSpPr>
          <p:nvPr>
            <p:ph type="sldNum" sz="quarter" idx="12"/>
          </p:nvPr>
        </p:nvSpPr>
        <p:spPr>
          <a:xfrm>
            <a:off x="6172582" y="5491991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z="1800">
                <a:solidFill>
                  <a:srgbClr val="FFFFFF"/>
                </a:solidFill>
              </a:rPr>
              <a:pPr/>
              <a:t>23</a:t>
            </a:fld>
            <a:endParaRPr lang="en" sz="1800">
              <a:solidFill>
                <a:srgbClr val="FFFFFF"/>
              </a:solidFill>
            </a:endParaRPr>
          </a:p>
        </p:txBody>
      </p:sp>
      <p:pic>
        <p:nvPicPr>
          <p:cNvPr id="1821" name="Shape 18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008" y="159972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2" name="Shape 1822"/>
          <p:cNvSpPr txBox="1"/>
          <p:nvPr/>
        </p:nvSpPr>
        <p:spPr>
          <a:xfrm>
            <a:off x="499750" y="1561075"/>
            <a:ext cx="47712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2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Before</a:t>
            </a: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Linear score function:</a:t>
            </a:r>
          </a:p>
        </p:txBody>
      </p:sp>
      <p:sp>
        <p:nvSpPr>
          <p:cNvPr id="1823" name="Shape 1823"/>
          <p:cNvSpPr txBox="1"/>
          <p:nvPr/>
        </p:nvSpPr>
        <p:spPr>
          <a:xfrm>
            <a:off x="497750" y="2137975"/>
            <a:ext cx="47712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2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Now</a:t>
            </a: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2-layer Neural Network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</a:p>
        </p:txBody>
      </p:sp>
      <p:pic>
        <p:nvPicPr>
          <p:cNvPr id="1824" name="Shape 18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1126" y="2195400"/>
            <a:ext cx="3554875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Shape 1826"/>
          <p:cNvSpPr/>
          <p:nvPr/>
        </p:nvSpPr>
        <p:spPr>
          <a:xfrm>
            <a:off x="2788250" y="2717900"/>
            <a:ext cx="448200" cy="1456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</a:p>
        </p:txBody>
      </p:sp>
      <p:sp>
        <p:nvSpPr>
          <p:cNvPr id="1827" name="Shape 1827"/>
          <p:cNvSpPr/>
          <p:nvPr/>
        </p:nvSpPr>
        <p:spPr>
          <a:xfrm>
            <a:off x="4136453" y="3054065"/>
            <a:ext cx="448200" cy="856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</a:p>
        </p:txBody>
      </p:sp>
      <p:cxnSp>
        <p:nvCxnSpPr>
          <p:cNvPr id="1828" name="Shape 1828"/>
          <p:cNvCxnSpPr/>
          <p:nvPr/>
        </p:nvCxnSpPr>
        <p:spPr>
          <a:xfrm rot="10800000" flipH="1">
            <a:off x="3236479" y="3910575"/>
            <a:ext cx="904499" cy="27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29" name="Shape 1829"/>
          <p:cNvCxnSpPr/>
          <p:nvPr/>
        </p:nvCxnSpPr>
        <p:spPr>
          <a:xfrm>
            <a:off x="3236479" y="2725892"/>
            <a:ext cx="912599" cy="32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30" name="Shape 1830"/>
          <p:cNvSpPr txBox="1"/>
          <p:nvPr/>
        </p:nvSpPr>
        <p:spPr>
          <a:xfrm>
            <a:off x="3364583" y="3224807"/>
            <a:ext cx="840600" cy="44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W1</a:t>
            </a:r>
          </a:p>
        </p:txBody>
      </p:sp>
      <p:sp>
        <p:nvSpPr>
          <p:cNvPr id="1831" name="Shape 1831"/>
          <p:cNvSpPr/>
          <p:nvPr/>
        </p:nvSpPr>
        <p:spPr>
          <a:xfrm>
            <a:off x="5548680" y="3243522"/>
            <a:ext cx="448200" cy="47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</a:p>
        </p:txBody>
      </p:sp>
      <p:cxnSp>
        <p:nvCxnSpPr>
          <p:cNvPr id="1832" name="Shape 1832"/>
          <p:cNvCxnSpPr/>
          <p:nvPr/>
        </p:nvCxnSpPr>
        <p:spPr>
          <a:xfrm>
            <a:off x="4565178" y="3054065"/>
            <a:ext cx="1000500" cy="20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33" name="Shape 1833"/>
          <p:cNvCxnSpPr/>
          <p:nvPr/>
        </p:nvCxnSpPr>
        <p:spPr>
          <a:xfrm rot="10800000" flipH="1">
            <a:off x="4581191" y="3710134"/>
            <a:ext cx="968700" cy="20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34" name="Shape 1834"/>
          <p:cNvSpPr txBox="1"/>
          <p:nvPr/>
        </p:nvSpPr>
        <p:spPr>
          <a:xfrm>
            <a:off x="4739034" y="3230996"/>
            <a:ext cx="840600" cy="44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W2</a:t>
            </a:r>
          </a:p>
        </p:txBody>
      </p:sp>
      <p:sp>
        <p:nvSpPr>
          <p:cNvPr id="1835" name="Shape 1835"/>
          <p:cNvSpPr txBox="1"/>
          <p:nvPr/>
        </p:nvSpPr>
        <p:spPr>
          <a:xfrm>
            <a:off x="2063550" y="3894225"/>
            <a:ext cx="1088100" cy="44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3072</a:t>
            </a:r>
          </a:p>
        </p:txBody>
      </p:sp>
      <p:sp>
        <p:nvSpPr>
          <p:cNvPr id="1836" name="Shape 1836"/>
          <p:cNvSpPr txBox="1"/>
          <p:nvPr/>
        </p:nvSpPr>
        <p:spPr>
          <a:xfrm>
            <a:off x="4036000" y="3894225"/>
            <a:ext cx="1088100" cy="44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100</a:t>
            </a:r>
          </a:p>
        </p:txBody>
      </p:sp>
      <p:sp>
        <p:nvSpPr>
          <p:cNvPr id="1837" name="Shape 1837"/>
          <p:cNvSpPr txBox="1"/>
          <p:nvPr/>
        </p:nvSpPr>
        <p:spPr>
          <a:xfrm>
            <a:off x="5569450" y="3825075"/>
            <a:ext cx="1088100" cy="44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</a:p>
        </p:txBody>
      </p:sp>
      <p:pic>
        <p:nvPicPr>
          <p:cNvPr id="1838" name="Shape 18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7449" y="4389701"/>
            <a:ext cx="7521527" cy="7956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0" y="227000"/>
            <a:ext cx="9144000" cy="763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" kern="0" smtClean="0"/>
              <a:t>Neural networks: without the brain stuff</a:t>
            </a:r>
            <a:endParaRPr lang="en-US" kern="0" dirty="0"/>
          </a:p>
        </p:txBody>
      </p:sp>
      <p:sp>
        <p:nvSpPr>
          <p:cNvPr id="22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075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Shape 1843"/>
          <p:cNvSpPr txBox="1">
            <a:spLocks noGrp="1"/>
          </p:cNvSpPr>
          <p:nvPr>
            <p:ph type="sldNum" sz="quarter" idx="12"/>
          </p:nvPr>
        </p:nvSpPr>
        <p:spPr>
          <a:xfrm>
            <a:off x="6172582" y="5491991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z="1800">
                <a:solidFill>
                  <a:srgbClr val="FFFFFF"/>
                </a:solidFill>
              </a:rPr>
              <a:pPr/>
              <a:t>24</a:t>
            </a:fld>
            <a:endParaRPr lang="en" sz="1800">
              <a:solidFill>
                <a:srgbClr val="FFFFFF"/>
              </a:solidFill>
            </a:endParaRPr>
          </a:p>
        </p:txBody>
      </p:sp>
      <p:pic>
        <p:nvPicPr>
          <p:cNvPr id="1844" name="Shape 18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5625" y="3613974"/>
            <a:ext cx="5424259" cy="4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Shape 18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8008" y="220932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7" name="Shape 1847"/>
          <p:cNvSpPr txBox="1"/>
          <p:nvPr/>
        </p:nvSpPr>
        <p:spPr>
          <a:xfrm>
            <a:off x="499750" y="2170675"/>
            <a:ext cx="47712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2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Before</a:t>
            </a: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Linear score function:</a:t>
            </a:r>
          </a:p>
        </p:txBody>
      </p:sp>
      <p:sp>
        <p:nvSpPr>
          <p:cNvPr id="1848" name="Shape 1848"/>
          <p:cNvSpPr txBox="1"/>
          <p:nvPr/>
        </p:nvSpPr>
        <p:spPr>
          <a:xfrm>
            <a:off x="497750" y="2747575"/>
            <a:ext cx="47712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2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Now</a:t>
            </a: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2-layer Neural Network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  or 3-layer Neural Network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</a:p>
        </p:txBody>
      </p:sp>
      <p:pic>
        <p:nvPicPr>
          <p:cNvPr id="1849" name="Shape 18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1126" y="2805000"/>
            <a:ext cx="3554875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227000"/>
            <a:ext cx="9144000" cy="7636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itchFamily="-112" charset="0"/>
                <a:ea typeface="Osaka" pitchFamily="-112" charset="-128"/>
                <a:cs typeface="Osaka" pitchFamily="-112" charset="-128"/>
              </a:defRPr>
            </a:lvl9pPr>
          </a:lstStyle>
          <a:p>
            <a:r>
              <a:rPr lang="en" kern="0" smtClean="0"/>
              <a:t>Neural networks: without the brain stuff</a:t>
            </a:r>
            <a:endParaRPr lang="en-US" kern="0" dirty="0"/>
          </a:p>
        </p:txBody>
      </p:sp>
      <p:sp>
        <p:nvSpPr>
          <p:cNvPr id="10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6921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Shape 1854"/>
          <p:cNvSpPr txBox="1">
            <a:spLocks noGrp="1"/>
          </p:cNvSpPr>
          <p:nvPr>
            <p:ph type="sldNum" sz="quarter" idx="12"/>
          </p:nvPr>
        </p:nvSpPr>
        <p:spPr>
          <a:xfrm>
            <a:off x="6172582" y="5491991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z="1800">
                <a:solidFill>
                  <a:srgbClr val="FFFFFF"/>
                </a:solidFill>
              </a:rPr>
              <a:pPr/>
              <a:t>25</a:t>
            </a:fld>
            <a:endParaRPr lang="en" sz="1800">
              <a:solidFill>
                <a:srgbClr val="FFFFFF"/>
              </a:solidFill>
            </a:endParaRPr>
          </a:p>
        </p:txBody>
      </p:sp>
      <p:sp>
        <p:nvSpPr>
          <p:cNvPr id="1855" name="Shape 1855"/>
          <p:cNvSpPr txBox="1"/>
          <p:nvPr/>
        </p:nvSpPr>
        <p:spPr>
          <a:xfrm>
            <a:off x="120875" y="973825"/>
            <a:ext cx="8589300" cy="29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Full implementation of training a 2-layer Neural Network needs ~20 lines:</a:t>
            </a:r>
          </a:p>
        </p:txBody>
      </p:sp>
      <p:pic>
        <p:nvPicPr>
          <p:cNvPr id="1856" name="Shape 18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324" y="1446475"/>
            <a:ext cx="3339850" cy="372237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557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Shape 1863"/>
          <p:cNvSpPr txBox="1">
            <a:spLocks noGrp="1"/>
          </p:cNvSpPr>
          <p:nvPr>
            <p:ph type="title"/>
          </p:nvPr>
        </p:nvSpPr>
        <p:spPr>
          <a:xfrm>
            <a:off x="311700" y="9334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In Assignment 2: Writing a 2-layer net</a:t>
            </a:r>
          </a:p>
        </p:txBody>
      </p:sp>
      <p:pic>
        <p:nvPicPr>
          <p:cNvPr id="1862" name="Shape 18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801" y="1649251"/>
            <a:ext cx="6741249" cy="31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38965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Shape 1868"/>
          <p:cNvSpPr txBox="1">
            <a:spLocks noGrp="1"/>
          </p:cNvSpPr>
          <p:nvPr>
            <p:ph type="sldNum" sz="quarter" idx="12"/>
          </p:nvPr>
        </p:nvSpPr>
        <p:spPr>
          <a:xfrm>
            <a:off x="6172582" y="5491991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z="1800">
                <a:solidFill>
                  <a:srgbClr val="FFFFFF"/>
                </a:solidFill>
              </a:rPr>
              <a:pPr/>
              <a:t>27</a:t>
            </a:fld>
            <a:endParaRPr lang="en" sz="1800">
              <a:solidFill>
                <a:srgbClr val="FFFFFF"/>
              </a:solidFill>
            </a:endParaRPr>
          </a:p>
        </p:txBody>
      </p:sp>
      <p:pic>
        <p:nvPicPr>
          <p:cNvPr id="1869" name="Shape 18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300" y="1107250"/>
            <a:ext cx="4952375" cy="3714268"/>
          </a:xfrm>
          <a:prstGeom prst="rect">
            <a:avLst/>
          </a:prstGeom>
          <a:noFill/>
          <a:ln>
            <a:noFill/>
          </a:ln>
        </p:spPr>
      </p:pic>
      <p:sp>
        <p:nvSpPr>
          <p:cNvPr id="1870" name="Shape 1870"/>
          <p:cNvSpPr txBox="1"/>
          <p:nvPr/>
        </p:nvSpPr>
        <p:spPr>
          <a:xfrm>
            <a:off x="3823642" y="4895675"/>
            <a:ext cx="1344300" cy="21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sz="6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600" u="sng" kern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This image</a:t>
            </a:r>
            <a:r>
              <a:rPr lang="en" sz="6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by </a:t>
            </a:r>
            <a:r>
              <a:rPr lang="en" sz="600" u="sng" kern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Fotis Bobolas</a:t>
            </a:r>
            <a:r>
              <a:rPr lang="en" sz="6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licensed under </a:t>
            </a:r>
            <a:r>
              <a:rPr lang="en" sz="600" u="sng" kern="0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CC-BY 2.0</a:t>
            </a:r>
          </a:p>
        </p:txBody>
      </p:sp>
      <p:sp>
        <p:nvSpPr>
          <p:cNvPr id="5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9582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Shape 1875"/>
          <p:cNvSpPr txBox="1">
            <a:spLocks noGrp="1"/>
          </p:cNvSpPr>
          <p:nvPr>
            <p:ph type="sldNum" sz="quarter" idx="12"/>
          </p:nvPr>
        </p:nvSpPr>
        <p:spPr>
          <a:xfrm>
            <a:off x="6172582" y="5491991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z="1800">
                <a:solidFill>
                  <a:srgbClr val="FFFFFF"/>
                </a:solidFill>
              </a:rPr>
              <a:pPr/>
              <a:t>28</a:t>
            </a:fld>
            <a:endParaRPr lang="en" sz="1800">
              <a:solidFill>
                <a:srgbClr val="FFFFFF"/>
              </a:solidFill>
            </a:endParaRPr>
          </a:p>
        </p:txBody>
      </p:sp>
      <p:sp>
        <p:nvSpPr>
          <p:cNvPr id="1876" name="Shape 1876"/>
          <p:cNvSpPr txBox="1"/>
          <p:nvPr/>
        </p:nvSpPr>
        <p:spPr>
          <a:xfrm>
            <a:off x="166825" y="979850"/>
            <a:ext cx="3469200" cy="40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Impulses carried toward cell body</a:t>
            </a:r>
          </a:p>
        </p:txBody>
      </p:sp>
      <p:cxnSp>
        <p:nvCxnSpPr>
          <p:cNvPr id="1877" name="Shape 1877"/>
          <p:cNvCxnSpPr/>
          <p:nvPr/>
        </p:nvCxnSpPr>
        <p:spPr>
          <a:xfrm>
            <a:off x="650475" y="1305075"/>
            <a:ext cx="132600" cy="3624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878" name="Shape 1878"/>
          <p:cNvSpPr txBox="1"/>
          <p:nvPr/>
        </p:nvSpPr>
        <p:spPr>
          <a:xfrm>
            <a:off x="2376625" y="2732450"/>
            <a:ext cx="1779000" cy="40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Impulses carried away from cell body</a:t>
            </a:r>
          </a:p>
        </p:txBody>
      </p:sp>
      <p:cxnSp>
        <p:nvCxnSpPr>
          <p:cNvPr id="1879" name="Shape 1879"/>
          <p:cNvCxnSpPr/>
          <p:nvPr/>
        </p:nvCxnSpPr>
        <p:spPr>
          <a:xfrm>
            <a:off x="2701100" y="2785400"/>
            <a:ext cx="1126200" cy="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grpSp>
        <p:nvGrpSpPr>
          <p:cNvPr id="1880" name="Shape 1880"/>
          <p:cNvGrpSpPr/>
          <p:nvPr/>
        </p:nvGrpSpPr>
        <p:grpSpPr>
          <a:xfrm>
            <a:off x="126250" y="1262550"/>
            <a:ext cx="5293425" cy="2193650"/>
            <a:chOff x="126249" y="405300"/>
            <a:chExt cx="5293425" cy="2193650"/>
          </a:xfrm>
        </p:grpSpPr>
        <p:sp>
          <p:nvSpPr>
            <p:cNvPr id="1881" name="Shape 1881"/>
            <p:cNvSpPr txBox="1"/>
            <p:nvPr/>
          </p:nvSpPr>
          <p:spPr>
            <a:xfrm>
              <a:off x="126249" y="2385350"/>
              <a:ext cx="1211700" cy="21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6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" sz="600" u="sng" kern="0">
                  <a:solidFill>
                    <a:srgbClr val="0097A7"/>
                  </a:solidFill>
                  <a:latin typeface="Arial"/>
                  <a:ea typeface="Arial"/>
                  <a:cs typeface="Arial"/>
                  <a:sym typeface="Arial"/>
                  <a:hlinkClick r:id="rId3"/>
                </a:rPr>
                <a:t>This image</a:t>
              </a:r>
              <a:r>
                <a:rPr lang="en" sz="6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by Felipe Perucho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" sz="6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is licensed under </a:t>
              </a:r>
              <a:r>
                <a:rPr lang="en" sz="600" u="sng" kern="0">
                  <a:solidFill>
                    <a:srgbClr val="0097A7"/>
                  </a:solidFill>
                  <a:latin typeface="Arial"/>
                  <a:ea typeface="Arial"/>
                  <a:cs typeface="Arial"/>
                  <a:sym typeface="Arial"/>
                  <a:hlinkClick r:id="rId4"/>
                </a:rPr>
                <a:t>CC-BY 3.0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6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82" name="Shape 1882" descr="noun_214105_cc.png"/>
            <p:cNvPicPr preferRelativeResize="0"/>
            <p:nvPr/>
          </p:nvPicPr>
          <p:blipFill rotWithShape="1">
            <a:blip r:embed="rId5">
              <a:alphaModFix/>
            </a:blip>
            <a:srcRect l="32132" r="31613" b="12640"/>
            <a:stretch/>
          </p:blipFill>
          <p:spPr>
            <a:xfrm rot="-5400000" flipH="1">
              <a:off x="1606312" y="-681587"/>
              <a:ext cx="1845275" cy="444649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83" name="Shape 1883"/>
            <p:cNvCxnSpPr/>
            <p:nvPr/>
          </p:nvCxnSpPr>
          <p:spPr>
            <a:xfrm rot="10800000" flipH="1">
              <a:off x="2425050" y="671800"/>
              <a:ext cx="333600" cy="458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884" name="Shape 1884"/>
            <p:cNvSpPr txBox="1"/>
            <p:nvPr/>
          </p:nvSpPr>
          <p:spPr>
            <a:xfrm>
              <a:off x="2579350" y="405300"/>
              <a:ext cx="633000" cy="24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" sz="9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dendrite</a:t>
              </a:r>
            </a:p>
          </p:txBody>
        </p:sp>
        <p:cxnSp>
          <p:nvCxnSpPr>
            <p:cNvPr id="1885" name="Shape 1885"/>
            <p:cNvCxnSpPr/>
            <p:nvPr/>
          </p:nvCxnSpPr>
          <p:spPr>
            <a:xfrm rot="10800000" flipH="1">
              <a:off x="440525" y="1615300"/>
              <a:ext cx="969900" cy="71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886" name="Shape 1886"/>
            <p:cNvSpPr txBox="1"/>
            <p:nvPr/>
          </p:nvSpPr>
          <p:spPr>
            <a:xfrm>
              <a:off x="126250" y="1508250"/>
              <a:ext cx="633000" cy="24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" sz="9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cell body</a:t>
              </a:r>
            </a:p>
          </p:txBody>
        </p:sp>
        <p:sp>
          <p:nvSpPr>
            <p:cNvPr id="1887" name="Shape 1887"/>
            <p:cNvSpPr txBox="1"/>
            <p:nvPr/>
          </p:nvSpPr>
          <p:spPr>
            <a:xfrm>
              <a:off x="2883050" y="1166725"/>
              <a:ext cx="633000" cy="24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" sz="9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axon</a:t>
              </a:r>
            </a:p>
          </p:txBody>
        </p:sp>
        <p:sp>
          <p:nvSpPr>
            <p:cNvPr id="1888" name="Shape 1888"/>
            <p:cNvSpPr txBox="1"/>
            <p:nvPr/>
          </p:nvSpPr>
          <p:spPr>
            <a:xfrm>
              <a:off x="4511875" y="619025"/>
              <a:ext cx="907800" cy="24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" sz="9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presynaptic   </a:t>
              </a:r>
            </a:p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" sz="9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terminal</a:t>
              </a:r>
            </a:p>
          </p:txBody>
        </p:sp>
      </p:grpSp>
      <p:sp>
        <p:nvSpPr>
          <p:cNvPr id="16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9493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Shape 1893"/>
          <p:cNvSpPr txBox="1">
            <a:spLocks noGrp="1"/>
          </p:cNvSpPr>
          <p:nvPr>
            <p:ph type="sldNum" sz="quarter" idx="12"/>
          </p:nvPr>
        </p:nvSpPr>
        <p:spPr>
          <a:xfrm>
            <a:off x="6172582" y="5491991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z="1800">
                <a:solidFill>
                  <a:srgbClr val="FFFFFF"/>
                </a:solidFill>
              </a:rPr>
              <a:pPr/>
              <a:t>29</a:t>
            </a:fld>
            <a:endParaRPr lang="en" sz="1800">
              <a:solidFill>
                <a:srgbClr val="FFFFFF"/>
              </a:solidFill>
            </a:endParaRPr>
          </a:p>
        </p:txBody>
      </p:sp>
      <p:pic>
        <p:nvPicPr>
          <p:cNvPr id="1894" name="Shape 18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299" y="3082200"/>
            <a:ext cx="3937750" cy="224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5" name="Shape 1895"/>
          <p:cNvSpPr txBox="1"/>
          <p:nvPr/>
        </p:nvSpPr>
        <p:spPr>
          <a:xfrm>
            <a:off x="166825" y="979850"/>
            <a:ext cx="3469200" cy="40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Impulses carried toward cell body</a:t>
            </a:r>
          </a:p>
        </p:txBody>
      </p:sp>
      <p:cxnSp>
        <p:nvCxnSpPr>
          <p:cNvPr id="1896" name="Shape 1896"/>
          <p:cNvCxnSpPr/>
          <p:nvPr/>
        </p:nvCxnSpPr>
        <p:spPr>
          <a:xfrm>
            <a:off x="650475" y="1305075"/>
            <a:ext cx="132600" cy="3624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897" name="Shape 1897"/>
          <p:cNvCxnSpPr/>
          <p:nvPr/>
        </p:nvCxnSpPr>
        <p:spPr>
          <a:xfrm rot="10800000" flipH="1">
            <a:off x="2999400" y="2497675"/>
            <a:ext cx="3493200" cy="1602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1898" name="Shape 1898"/>
          <p:cNvGrpSpPr/>
          <p:nvPr/>
        </p:nvGrpSpPr>
        <p:grpSpPr>
          <a:xfrm>
            <a:off x="126249" y="1262551"/>
            <a:ext cx="6366350" cy="2837125"/>
            <a:chOff x="126249" y="405300"/>
            <a:chExt cx="6366350" cy="2837125"/>
          </a:xfrm>
        </p:grpSpPr>
        <p:cxnSp>
          <p:nvCxnSpPr>
            <p:cNvPr id="1899" name="Shape 1899"/>
            <p:cNvCxnSpPr/>
            <p:nvPr/>
          </p:nvCxnSpPr>
          <p:spPr>
            <a:xfrm rot="10800000" flipH="1">
              <a:off x="2999400" y="1640425"/>
              <a:ext cx="3493200" cy="16020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900" name="Shape 1900"/>
            <p:cNvSpPr txBox="1"/>
            <p:nvPr/>
          </p:nvSpPr>
          <p:spPr>
            <a:xfrm>
              <a:off x="2376625" y="1875200"/>
              <a:ext cx="1779000" cy="404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" kern="0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Impulses carried away from cell body</a:t>
              </a:r>
            </a:p>
          </p:txBody>
        </p:sp>
        <p:cxnSp>
          <p:nvCxnSpPr>
            <p:cNvPr id="1901" name="Shape 1901"/>
            <p:cNvCxnSpPr/>
            <p:nvPr/>
          </p:nvCxnSpPr>
          <p:spPr>
            <a:xfrm>
              <a:off x="2701100" y="1928150"/>
              <a:ext cx="1126200" cy="0"/>
            </a:xfrm>
            <a:prstGeom prst="straightConnector1">
              <a:avLst/>
            </a:prstGeom>
            <a:noFill/>
            <a:ln w="9525" cap="flat" cmpd="sng">
              <a:solidFill>
                <a:srgbClr val="0000F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grpSp>
          <p:nvGrpSpPr>
            <p:cNvPr id="1902" name="Shape 1902"/>
            <p:cNvGrpSpPr/>
            <p:nvPr/>
          </p:nvGrpSpPr>
          <p:grpSpPr>
            <a:xfrm>
              <a:off x="126249" y="405300"/>
              <a:ext cx="5293425" cy="2193650"/>
              <a:chOff x="126249" y="405300"/>
              <a:chExt cx="5293425" cy="2193650"/>
            </a:xfrm>
          </p:grpSpPr>
          <p:sp>
            <p:nvSpPr>
              <p:cNvPr id="1903" name="Shape 1903"/>
              <p:cNvSpPr txBox="1"/>
              <p:nvPr/>
            </p:nvSpPr>
            <p:spPr>
              <a:xfrm>
                <a:off x="126249" y="2385350"/>
                <a:ext cx="1211700" cy="21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6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" sz="600" u="sng" kern="0">
                    <a:solidFill>
                      <a:srgbClr val="0097A7"/>
                    </a:solidFill>
                    <a:latin typeface="Arial"/>
                    <a:ea typeface="Arial"/>
                    <a:cs typeface="Arial"/>
                    <a:sym typeface="Arial"/>
                    <a:hlinkClick r:id="rId4"/>
                  </a:rPr>
                  <a:t>This image</a:t>
                </a:r>
                <a:r>
                  <a:rPr lang="en" sz="6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by Felipe Perucho</a:t>
                </a: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" sz="6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is licensed under </a:t>
                </a:r>
                <a:r>
                  <a:rPr lang="en" sz="600" u="sng" kern="0">
                    <a:solidFill>
                      <a:srgbClr val="0097A7"/>
                    </a:solidFill>
                    <a:latin typeface="Arial"/>
                    <a:ea typeface="Arial"/>
                    <a:cs typeface="Arial"/>
                    <a:sym typeface="Arial"/>
                    <a:hlinkClick r:id="rId5"/>
                  </a:rPr>
                  <a:t>CC-BY 3.0</a:t>
                </a: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6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904" name="Shape 1904" descr="noun_214105_cc.png"/>
              <p:cNvPicPr preferRelativeResize="0"/>
              <p:nvPr/>
            </p:nvPicPr>
            <p:blipFill rotWithShape="1">
              <a:blip r:embed="rId6">
                <a:alphaModFix/>
              </a:blip>
              <a:srcRect l="32132" r="31613" b="12640"/>
              <a:stretch/>
            </p:blipFill>
            <p:spPr>
              <a:xfrm rot="-5400000" flipH="1">
                <a:off x="1606312" y="-681587"/>
                <a:ext cx="1845275" cy="4446499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905" name="Shape 1905"/>
              <p:cNvCxnSpPr/>
              <p:nvPr/>
            </p:nvCxnSpPr>
            <p:spPr>
              <a:xfrm rot="10800000" flipH="1">
                <a:off x="2425050" y="671800"/>
                <a:ext cx="333600" cy="458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1906" name="Shape 1906"/>
              <p:cNvSpPr txBox="1"/>
              <p:nvPr/>
            </p:nvSpPr>
            <p:spPr>
              <a:xfrm>
                <a:off x="2579350" y="405300"/>
                <a:ext cx="633000" cy="24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" sz="9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dendrite</a:t>
                </a:r>
              </a:p>
            </p:txBody>
          </p:sp>
          <p:cxnSp>
            <p:nvCxnSpPr>
              <p:cNvPr id="1907" name="Shape 1907"/>
              <p:cNvCxnSpPr/>
              <p:nvPr/>
            </p:nvCxnSpPr>
            <p:spPr>
              <a:xfrm rot="10800000" flipH="1">
                <a:off x="440525" y="1615300"/>
                <a:ext cx="969900" cy="71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1908" name="Shape 1908"/>
              <p:cNvSpPr txBox="1"/>
              <p:nvPr/>
            </p:nvSpPr>
            <p:spPr>
              <a:xfrm>
                <a:off x="126250" y="1508250"/>
                <a:ext cx="633000" cy="24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" sz="9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cell body</a:t>
                </a:r>
              </a:p>
            </p:txBody>
          </p:sp>
          <p:sp>
            <p:nvSpPr>
              <p:cNvPr id="1909" name="Shape 1909"/>
              <p:cNvSpPr txBox="1"/>
              <p:nvPr/>
            </p:nvSpPr>
            <p:spPr>
              <a:xfrm>
                <a:off x="2883050" y="1166725"/>
                <a:ext cx="633000" cy="24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" sz="9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axon</a:t>
                </a:r>
              </a:p>
            </p:txBody>
          </p:sp>
          <p:sp>
            <p:nvSpPr>
              <p:cNvPr id="1910" name="Shape 1910"/>
              <p:cNvSpPr txBox="1"/>
              <p:nvPr/>
            </p:nvSpPr>
            <p:spPr>
              <a:xfrm>
                <a:off x="4511875" y="619025"/>
                <a:ext cx="907800" cy="24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" sz="9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presynaptic   </a:t>
                </a:r>
              </a:p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" sz="9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 terminal</a:t>
                </a:r>
              </a:p>
            </p:txBody>
          </p:sp>
        </p:grpSp>
      </p:grpSp>
      <p:sp>
        <p:nvSpPr>
          <p:cNvPr id="20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6407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50" y="1599701"/>
            <a:ext cx="4314350" cy="348934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/>
          <p:nvPr/>
        </p:nvSpPr>
        <p:spPr>
          <a:xfrm>
            <a:off x="5242250" y="1995625"/>
            <a:ext cx="3264900" cy="343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342900" algn="l" eaLnBrk="1" fontAlgn="auto" hangingPunct="1">
              <a:spcBef>
                <a:spcPts val="0"/>
              </a:spcBef>
              <a:spcAft>
                <a:spcPts val="0"/>
              </a:spcAft>
              <a:buSzPct val="100000"/>
              <a:buFontTx/>
              <a:buAutoNum type="arabicPeriod"/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Define a </a:t>
            </a: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loss function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that quantifies our unhappiness with the scores across the training data.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indent="-342900" algn="l" eaLnBrk="1" fontAlgn="auto" hangingPunct="1">
              <a:spcBef>
                <a:spcPts val="0"/>
              </a:spcBef>
              <a:spcAft>
                <a:spcPts val="0"/>
              </a:spcAft>
              <a:buSzPct val="100000"/>
              <a:buFontTx/>
              <a:buAutoNum type="arabicPeriod"/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Come up with a way of efficiently finding the parameters that minimize the loss function. </a:t>
            </a: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(optimization)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5263475" y="1429175"/>
            <a:ext cx="2372700" cy="44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TODO:</a:t>
            </a:r>
          </a:p>
        </p:txBody>
      </p:sp>
      <p:sp>
        <p:nvSpPr>
          <p:cNvPr id="145" name="Shape 145"/>
          <p:cNvSpPr txBox="1"/>
          <p:nvPr/>
        </p:nvSpPr>
        <p:spPr>
          <a:xfrm>
            <a:off x="0" y="5118975"/>
            <a:ext cx="4515900" cy="23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600" u="sng" ker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Cat image</a:t>
            </a:r>
            <a:r>
              <a:rPr lang="en" sz="600" ker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 by </a:t>
            </a:r>
            <a:r>
              <a:rPr lang="en" sz="600" u="sng" ker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Nikita</a:t>
            </a:r>
            <a:r>
              <a:rPr lang="en" sz="600" ker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 is licensed under </a:t>
            </a:r>
            <a:r>
              <a:rPr lang="en" sz="600" u="sng" ker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CC-BY 2.0</a:t>
            </a:r>
            <a:r>
              <a:rPr lang="en" sz="600" ker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en" sz="600" u="sng" ker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Car image</a:t>
            </a:r>
            <a:r>
              <a:rPr lang="en" sz="600" ker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 is </a:t>
            </a:r>
            <a:r>
              <a:rPr lang="en" sz="600" u="sng" ker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CC0 1.0</a:t>
            </a:r>
            <a:r>
              <a:rPr lang="en" sz="600" ker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 public domain; </a:t>
            </a:r>
            <a:r>
              <a:rPr lang="en" sz="600" u="sng" ker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Frog image</a:t>
            </a:r>
            <a:r>
              <a:rPr lang="en" sz="600" ker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 is in the public domain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11700" y="227000"/>
            <a:ext cx="8520600" cy="763600"/>
          </a:xfrm>
        </p:spPr>
        <p:txBody>
          <a:bodyPr>
            <a:normAutofit fontScale="90000"/>
          </a:bodyPr>
          <a:lstStyle/>
          <a:p>
            <a:r>
              <a:rPr lang="en" b="1"/>
              <a:t>Recall from last time</a:t>
            </a:r>
            <a:r>
              <a:rPr lang="en"/>
              <a:t>: Linear Classifier</a:t>
            </a:r>
            <a:endParaRPr lang="en-US" dirty="0"/>
          </a:p>
        </p:txBody>
      </p:sp>
      <p:sp>
        <p:nvSpPr>
          <p:cNvPr id="10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>
                <a:solidFill>
                  <a:prstClr val="white">
                    <a:lumMod val="50000"/>
                  </a:prstClr>
                </a:solidFill>
              </a:rPr>
              <a:t>Slide Credit: </a:t>
            </a:r>
            <a:r>
              <a:rPr lang="en-US" sz="1200" dirty="0" err="1" smtClean="0">
                <a:solidFill>
                  <a:prstClr val="white">
                    <a:lumMod val="50000"/>
                  </a:prstClr>
                </a:solidFill>
              </a:rPr>
              <a:t>Fei-Fei</a:t>
            </a:r>
            <a:r>
              <a:rPr lang="en-US" sz="1200" dirty="0" smtClean="0">
                <a:solidFill>
                  <a:prstClr val="white">
                    <a:lumMod val="50000"/>
                  </a:prstClr>
                </a:solidFill>
              </a:rPr>
              <a:t> Li, Justin Johnson, Serena Yeung, CS 231n</a:t>
            </a:r>
            <a:endParaRPr lang="en-US" sz="120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9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Shape 1915"/>
          <p:cNvSpPr txBox="1">
            <a:spLocks noGrp="1"/>
          </p:cNvSpPr>
          <p:nvPr>
            <p:ph type="sldNum" sz="quarter" idx="12"/>
          </p:nvPr>
        </p:nvSpPr>
        <p:spPr>
          <a:xfrm>
            <a:off x="6172582" y="5491991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z="1800">
                <a:solidFill>
                  <a:srgbClr val="FFFFFF"/>
                </a:solidFill>
              </a:rPr>
              <a:pPr/>
              <a:t>30</a:t>
            </a:fld>
            <a:endParaRPr lang="en" sz="1800">
              <a:solidFill>
                <a:srgbClr val="FFFFFF"/>
              </a:solidFill>
            </a:endParaRPr>
          </a:p>
        </p:txBody>
      </p:sp>
      <p:sp>
        <p:nvSpPr>
          <p:cNvPr id="1916" name="Shape 1916"/>
          <p:cNvSpPr txBox="1"/>
          <p:nvPr/>
        </p:nvSpPr>
        <p:spPr>
          <a:xfrm>
            <a:off x="2579350" y="4357437"/>
            <a:ext cx="2748600" cy="57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sigmoid activation function</a:t>
            </a:r>
          </a:p>
        </p:txBody>
      </p:sp>
      <p:pic>
        <p:nvPicPr>
          <p:cNvPr id="1917" name="Shape 1917"/>
          <p:cNvPicPr preferRelativeResize="0"/>
          <p:nvPr/>
        </p:nvPicPr>
        <p:blipFill rotWithShape="1">
          <a:blip r:embed="rId3">
            <a:alphaModFix/>
          </a:blip>
          <a:srcRect t="7561" r="-17577"/>
          <a:stretch/>
        </p:blipFill>
        <p:spPr>
          <a:xfrm>
            <a:off x="2706825" y="4677375"/>
            <a:ext cx="685350" cy="4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8" name="Shape 19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1299" y="3082200"/>
            <a:ext cx="3937750" cy="224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9" name="Shape 1919"/>
          <p:cNvSpPr txBox="1"/>
          <p:nvPr/>
        </p:nvSpPr>
        <p:spPr>
          <a:xfrm>
            <a:off x="166825" y="979850"/>
            <a:ext cx="3469200" cy="40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Impulses carried toward cell body</a:t>
            </a:r>
          </a:p>
        </p:txBody>
      </p:sp>
      <p:cxnSp>
        <p:nvCxnSpPr>
          <p:cNvPr id="1920" name="Shape 1920"/>
          <p:cNvCxnSpPr/>
          <p:nvPr/>
        </p:nvCxnSpPr>
        <p:spPr>
          <a:xfrm>
            <a:off x="650475" y="1305075"/>
            <a:ext cx="132600" cy="3624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1921" name="Shape 19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901" y="3830401"/>
            <a:ext cx="2029299" cy="1411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2" name="Shape 1922"/>
          <p:cNvGrpSpPr/>
          <p:nvPr/>
        </p:nvGrpSpPr>
        <p:grpSpPr>
          <a:xfrm>
            <a:off x="126249" y="1262551"/>
            <a:ext cx="6366350" cy="2837125"/>
            <a:chOff x="126249" y="405300"/>
            <a:chExt cx="6366350" cy="2837125"/>
          </a:xfrm>
        </p:grpSpPr>
        <p:cxnSp>
          <p:nvCxnSpPr>
            <p:cNvPr id="1923" name="Shape 1923"/>
            <p:cNvCxnSpPr/>
            <p:nvPr/>
          </p:nvCxnSpPr>
          <p:spPr>
            <a:xfrm rot="10800000" flipH="1">
              <a:off x="2999400" y="1640425"/>
              <a:ext cx="3493200" cy="16020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924" name="Shape 1924"/>
            <p:cNvSpPr txBox="1"/>
            <p:nvPr/>
          </p:nvSpPr>
          <p:spPr>
            <a:xfrm>
              <a:off x="2376625" y="1875200"/>
              <a:ext cx="1779000" cy="404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" kern="0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Impulses carried away from cell body</a:t>
              </a:r>
            </a:p>
          </p:txBody>
        </p:sp>
        <p:cxnSp>
          <p:nvCxnSpPr>
            <p:cNvPr id="1925" name="Shape 1925"/>
            <p:cNvCxnSpPr/>
            <p:nvPr/>
          </p:nvCxnSpPr>
          <p:spPr>
            <a:xfrm>
              <a:off x="2701100" y="1928150"/>
              <a:ext cx="1126200" cy="0"/>
            </a:xfrm>
            <a:prstGeom prst="straightConnector1">
              <a:avLst/>
            </a:prstGeom>
            <a:noFill/>
            <a:ln w="9525" cap="flat" cmpd="sng">
              <a:solidFill>
                <a:srgbClr val="0000F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grpSp>
          <p:nvGrpSpPr>
            <p:cNvPr id="1926" name="Shape 1926"/>
            <p:cNvGrpSpPr/>
            <p:nvPr/>
          </p:nvGrpSpPr>
          <p:grpSpPr>
            <a:xfrm>
              <a:off x="126249" y="405300"/>
              <a:ext cx="5293425" cy="2193650"/>
              <a:chOff x="126249" y="405300"/>
              <a:chExt cx="5293425" cy="2193650"/>
            </a:xfrm>
          </p:grpSpPr>
          <p:sp>
            <p:nvSpPr>
              <p:cNvPr id="1927" name="Shape 1927"/>
              <p:cNvSpPr txBox="1"/>
              <p:nvPr/>
            </p:nvSpPr>
            <p:spPr>
              <a:xfrm>
                <a:off x="126249" y="2385350"/>
                <a:ext cx="1211700" cy="21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6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" sz="600" u="sng" kern="0">
                    <a:solidFill>
                      <a:srgbClr val="0097A7"/>
                    </a:solidFill>
                    <a:latin typeface="Arial"/>
                    <a:ea typeface="Arial"/>
                    <a:cs typeface="Arial"/>
                    <a:sym typeface="Arial"/>
                    <a:hlinkClick r:id="rId6"/>
                  </a:rPr>
                  <a:t>This image</a:t>
                </a:r>
                <a:r>
                  <a:rPr lang="en" sz="6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by Felipe Perucho</a:t>
                </a: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" sz="6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is licensed under </a:t>
                </a:r>
                <a:r>
                  <a:rPr lang="en" sz="600" u="sng" kern="0">
                    <a:solidFill>
                      <a:srgbClr val="0097A7"/>
                    </a:solidFill>
                    <a:latin typeface="Arial"/>
                    <a:ea typeface="Arial"/>
                    <a:cs typeface="Arial"/>
                    <a:sym typeface="Arial"/>
                    <a:hlinkClick r:id="rId7"/>
                  </a:rPr>
                  <a:t>CC-BY 3.0</a:t>
                </a: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6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928" name="Shape 1928" descr="noun_214105_cc.png"/>
              <p:cNvPicPr preferRelativeResize="0"/>
              <p:nvPr/>
            </p:nvPicPr>
            <p:blipFill rotWithShape="1">
              <a:blip r:embed="rId8">
                <a:alphaModFix/>
              </a:blip>
              <a:srcRect l="32132" r="31613" b="12640"/>
              <a:stretch/>
            </p:blipFill>
            <p:spPr>
              <a:xfrm rot="-5400000" flipH="1">
                <a:off x="1606312" y="-681587"/>
                <a:ext cx="1845275" cy="4446499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929" name="Shape 1929"/>
              <p:cNvCxnSpPr/>
              <p:nvPr/>
            </p:nvCxnSpPr>
            <p:spPr>
              <a:xfrm rot="10800000" flipH="1">
                <a:off x="2425050" y="671800"/>
                <a:ext cx="333600" cy="458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1930" name="Shape 1930"/>
              <p:cNvSpPr txBox="1"/>
              <p:nvPr/>
            </p:nvSpPr>
            <p:spPr>
              <a:xfrm>
                <a:off x="2579350" y="405300"/>
                <a:ext cx="633000" cy="24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" sz="9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dendrite</a:t>
                </a:r>
              </a:p>
            </p:txBody>
          </p:sp>
          <p:cxnSp>
            <p:nvCxnSpPr>
              <p:cNvPr id="1931" name="Shape 1931"/>
              <p:cNvCxnSpPr/>
              <p:nvPr/>
            </p:nvCxnSpPr>
            <p:spPr>
              <a:xfrm rot="10800000" flipH="1">
                <a:off x="440525" y="1615300"/>
                <a:ext cx="969900" cy="71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1932" name="Shape 1932"/>
              <p:cNvSpPr txBox="1"/>
              <p:nvPr/>
            </p:nvSpPr>
            <p:spPr>
              <a:xfrm>
                <a:off x="126250" y="1508250"/>
                <a:ext cx="633000" cy="24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" sz="9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cell body</a:t>
                </a:r>
              </a:p>
            </p:txBody>
          </p:sp>
          <p:sp>
            <p:nvSpPr>
              <p:cNvPr id="1933" name="Shape 1933"/>
              <p:cNvSpPr txBox="1"/>
              <p:nvPr/>
            </p:nvSpPr>
            <p:spPr>
              <a:xfrm>
                <a:off x="2883050" y="1166725"/>
                <a:ext cx="633000" cy="24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" sz="9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axon</a:t>
                </a:r>
              </a:p>
            </p:txBody>
          </p:sp>
          <p:sp>
            <p:nvSpPr>
              <p:cNvPr id="1934" name="Shape 1934"/>
              <p:cNvSpPr txBox="1"/>
              <p:nvPr/>
            </p:nvSpPr>
            <p:spPr>
              <a:xfrm>
                <a:off x="4511875" y="619025"/>
                <a:ext cx="907800" cy="24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" sz="9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presynaptic   </a:t>
                </a:r>
              </a:p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" sz="9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 terminal</a:t>
                </a:r>
              </a:p>
            </p:txBody>
          </p:sp>
        </p:grpSp>
      </p:grpSp>
      <p:sp>
        <p:nvSpPr>
          <p:cNvPr id="22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3718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Shape 1939"/>
          <p:cNvSpPr txBox="1">
            <a:spLocks noGrp="1"/>
          </p:cNvSpPr>
          <p:nvPr>
            <p:ph type="sldNum" sz="quarter" idx="12"/>
          </p:nvPr>
        </p:nvSpPr>
        <p:spPr>
          <a:xfrm>
            <a:off x="6172582" y="5491991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z="1800">
                <a:solidFill>
                  <a:srgbClr val="FFFFFF"/>
                </a:solidFill>
              </a:rPr>
              <a:pPr/>
              <a:t>31</a:t>
            </a:fld>
            <a:endParaRPr lang="en" sz="1800">
              <a:solidFill>
                <a:srgbClr val="FFFFFF"/>
              </a:solidFill>
            </a:endParaRPr>
          </a:p>
        </p:txBody>
      </p:sp>
      <p:sp>
        <p:nvSpPr>
          <p:cNvPr id="1941" name="Shape 1941"/>
          <p:cNvSpPr txBox="1">
            <a:spLocks noGrp="1"/>
          </p:cNvSpPr>
          <p:nvPr>
            <p:ph type="sldNum" idx="4294967295"/>
          </p:nvPr>
        </p:nvSpPr>
        <p:spPr>
          <a:xfrm>
            <a:off x="8594725" y="5492750"/>
            <a:ext cx="549275" cy="392113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z="1800">
                <a:solidFill>
                  <a:srgbClr val="FFFFFF"/>
                </a:solidFill>
              </a:rPr>
              <a:pPr/>
              <a:t>31</a:t>
            </a:fld>
            <a:endParaRPr lang="en" sz="1800">
              <a:solidFill>
                <a:srgbClr val="FFFFFF"/>
              </a:solidFill>
            </a:endParaRPr>
          </a:p>
        </p:txBody>
      </p:sp>
      <p:pic>
        <p:nvPicPr>
          <p:cNvPr id="1940" name="Shape 19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150" y="4148608"/>
            <a:ext cx="4985950" cy="1116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2" name="Shape 19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1299" y="3082200"/>
            <a:ext cx="3937750" cy="224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3" name="Shape 1943"/>
          <p:cNvSpPr txBox="1"/>
          <p:nvPr/>
        </p:nvSpPr>
        <p:spPr>
          <a:xfrm>
            <a:off x="166825" y="979850"/>
            <a:ext cx="3469200" cy="40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Impulses carried toward cell body</a:t>
            </a:r>
          </a:p>
        </p:txBody>
      </p:sp>
      <p:cxnSp>
        <p:nvCxnSpPr>
          <p:cNvPr id="1944" name="Shape 1944"/>
          <p:cNvCxnSpPr/>
          <p:nvPr/>
        </p:nvCxnSpPr>
        <p:spPr>
          <a:xfrm>
            <a:off x="650475" y="1305075"/>
            <a:ext cx="132600" cy="3624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grpSp>
        <p:nvGrpSpPr>
          <p:cNvPr id="1945" name="Shape 1945"/>
          <p:cNvGrpSpPr/>
          <p:nvPr/>
        </p:nvGrpSpPr>
        <p:grpSpPr>
          <a:xfrm>
            <a:off x="126249" y="1262551"/>
            <a:ext cx="6366350" cy="2837125"/>
            <a:chOff x="126249" y="405300"/>
            <a:chExt cx="6366350" cy="2837125"/>
          </a:xfrm>
        </p:grpSpPr>
        <p:cxnSp>
          <p:nvCxnSpPr>
            <p:cNvPr id="1946" name="Shape 1946"/>
            <p:cNvCxnSpPr/>
            <p:nvPr/>
          </p:nvCxnSpPr>
          <p:spPr>
            <a:xfrm rot="10800000" flipH="1">
              <a:off x="2999400" y="1640425"/>
              <a:ext cx="3493200" cy="16020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1947" name="Shape 1947"/>
            <p:cNvSpPr txBox="1"/>
            <p:nvPr/>
          </p:nvSpPr>
          <p:spPr>
            <a:xfrm>
              <a:off x="2376625" y="1875200"/>
              <a:ext cx="1779000" cy="404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" kern="0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Impulses carried away from cell body</a:t>
              </a:r>
            </a:p>
          </p:txBody>
        </p:sp>
        <p:cxnSp>
          <p:nvCxnSpPr>
            <p:cNvPr id="1948" name="Shape 1948"/>
            <p:cNvCxnSpPr/>
            <p:nvPr/>
          </p:nvCxnSpPr>
          <p:spPr>
            <a:xfrm>
              <a:off x="2701100" y="1928150"/>
              <a:ext cx="1126200" cy="0"/>
            </a:xfrm>
            <a:prstGeom prst="straightConnector1">
              <a:avLst/>
            </a:prstGeom>
            <a:noFill/>
            <a:ln w="9525" cap="flat" cmpd="sng">
              <a:solidFill>
                <a:srgbClr val="0000F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grpSp>
          <p:nvGrpSpPr>
            <p:cNvPr id="1949" name="Shape 1949"/>
            <p:cNvGrpSpPr/>
            <p:nvPr/>
          </p:nvGrpSpPr>
          <p:grpSpPr>
            <a:xfrm>
              <a:off x="126249" y="405300"/>
              <a:ext cx="5293425" cy="2193650"/>
              <a:chOff x="126249" y="405300"/>
              <a:chExt cx="5293425" cy="2193650"/>
            </a:xfrm>
          </p:grpSpPr>
          <p:sp>
            <p:nvSpPr>
              <p:cNvPr id="1950" name="Shape 1950"/>
              <p:cNvSpPr txBox="1"/>
              <p:nvPr/>
            </p:nvSpPr>
            <p:spPr>
              <a:xfrm>
                <a:off x="126249" y="2385350"/>
                <a:ext cx="1211700" cy="21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6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" sz="600" u="sng" kern="0">
                    <a:solidFill>
                      <a:srgbClr val="0097A7"/>
                    </a:solidFill>
                    <a:latin typeface="Arial"/>
                    <a:ea typeface="Arial"/>
                    <a:cs typeface="Arial"/>
                    <a:sym typeface="Arial"/>
                    <a:hlinkClick r:id="rId5"/>
                  </a:rPr>
                  <a:t>This image</a:t>
                </a:r>
                <a:r>
                  <a:rPr lang="en" sz="6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by Felipe Perucho</a:t>
                </a: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" sz="6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is licensed under </a:t>
                </a:r>
                <a:r>
                  <a:rPr lang="en" sz="600" u="sng" kern="0">
                    <a:solidFill>
                      <a:srgbClr val="0097A7"/>
                    </a:solidFill>
                    <a:latin typeface="Arial"/>
                    <a:ea typeface="Arial"/>
                    <a:cs typeface="Arial"/>
                    <a:sym typeface="Arial"/>
                    <a:hlinkClick r:id="rId6"/>
                  </a:rPr>
                  <a:t>CC-BY 3.0</a:t>
                </a: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sz="600" ker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951" name="Shape 1951" descr="noun_214105_cc.png"/>
              <p:cNvPicPr preferRelativeResize="0"/>
              <p:nvPr/>
            </p:nvPicPr>
            <p:blipFill rotWithShape="1">
              <a:blip r:embed="rId7">
                <a:alphaModFix/>
              </a:blip>
              <a:srcRect l="32132" r="31613" b="12640"/>
              <a:stretch/>
            </p:blipFill>
            <p:spPr>
              <a:xfrm rot="-5400000" flipH="1">
                <a:off x="1606312" y="-681587"/>
                <a:ext cx="1845275" cy="4446499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952" name="Shape 1952"/>
              <p:cNvCxnSpPr/>
              <p:nvPr/>
            </p:nvCxnSpPr>
            <p:spPr>
              <a:xfrm rot="10800000" flipH="1">
                <a:off x="2425050" y="671800"/>
                <a:ext cx="333600" cy="458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1953" name="Shape 1953"/>
              <p:cNvSpPr txBox="1"/>
              <p:nvPr/>
            </p:nvSpPr>
            <p:spPr>
              <a:xfrm>
                <a:off x="2579350" y="405300"/>
                <a:ext cx="633000" cy="24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" sz="9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dendrite</a:t>
                </a:r>
              </a:p>
            </p:txBody>
          </p:sp>
          <p:cxnSp>
            <p:nvCxnSpPr>
              <p:cNvPr id="1954" name="Shape 1954"/>
              <p:cNvCxnSpPr/>
              <p:nvPr/>
            </p:nvCxnSpPr>
            <p:spPr>
              <a:xfrm rot="10800000" flipH="1">
                <a:off x="440525" y="1615300"/>
                <a:ext cx="969900" cy="711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sp>
            <p:nvSpPr>
              <p:cNvPr id="1955" name="Shape 1955"/>
              <p:cNvSpPr txBox="1"/>
              <p:nvPr/>
            </p:nvSpPr>
            <p:spPr>
              <a:xfrm>
                <a:off x="126250" y="1508250"/>
                <a:ext cx="633000" cy="24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" sz="9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cell body</a:t>
                </a:r>
              </a:p>
            </p:txBody>
          </p:sp>
          <p:sp>
            <p:nvSpPr>
              <p:cNvPr id="1956" name="Shape 1956"/>
              <p:cNvSpPr txBox="1"/>
              <p:nvPr/>
            </p:nvSpPr>
            <p:spPr>
              <a:xfrm>
                <a:off x="2883050" y="1166725"/>
                <a:ext cx="633000" cy="24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" sz="9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axon</a:t>
                </a:r>
              </a:p>
            </p:txBody>
          </p:sp>
          <p:sp>
            <p:nvSpPr>
              <p:cNvPr id="1957" name="Shape 1957"/>
              <p:cNvSpPr txBox="1"/>
              <p:nvPr/>
            </p:nvSpPr>
            <p:spPr>
              <a:xfrm>
                <a:off x="4511875" y="619025"/>
                <a:ext cx="907800" cy="24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" sz="9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presynaptic   </a:t>
                </a:r>
              </a:p>
              <a:p>
                <a:pPr algn="l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" sz="900" ker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 terminal</a:t>
                </a:r>
              </a:p>
            </p:txBody>
          </p:sp>
        </p:grpSp>
      </p:grpSp>
      <p:sp>
        <p:nvSpPr>
          <p:cNvPr id="21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166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Shape 1965"/>
          <p:cNvSpPr txBox="1">
            <a:spLocks noGrp="1"/>
          </p:cNvSpPr>
          <p:nvPr>
            <p:ph type="title"/>
          </p:nvPr>
        </p:nvSpPr>
        <p:spPr>
          <a:xfrm>
            <a:off x="311700" y="9334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600"/>
              <a:t>Be very careful with your brain analogies!</a:t>
            </a:r>
          </a:p>
        </p:txBody>
      </p:sp>
      <p:sp>
        <p:nvSpPr>
          <p:cNvPr id="1963" name="Shape 1963"/>
          <p:cNvSpPr txBox="1"/>
          <p:nvPr/>
        </p:nvSpPr>
        <p:spPr>
          <a:xfrm>
            <a:off x="316325" y="1115950"/>
            <a:ext cx="8320500" cy="223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Biological Neurons:</a:t>
            </a:r>
          </a:p>
          <a:p>
            <a:pPr marL="457200" indent="-342900" algn="l" eaLnBrk="1" fontAlgn="auto" hangingPunct="1">
              <a:spcBef>
                <a:spcPts val="0"/>
              </a:spcBef>
              <a:spcAft>
                <a:spcPts val="0"/>
              </a:spcAft>
              <a:buSzPct val="100000"/>
              <a:buFontTx/>
              <a:buChar char="●"/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Many different types</a:t>
            </a:r>
          </a:p>
          <a:p>
            <a:pPr marL="457200" indent="-342900" algn="l" eaLnBrk="1" fontAlgn="auto" hangingPunct="1">
              <a:spcBef>
                <a:spcPts val="0"/>
              </a:spcBef>
              <a:spcAft>
                <a:spcPts val="0"/>
              </a:spcAft>
              <a:buSzPct val="100000"/>
              <a:buFontTx/>
              <a:buChar char="●"/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Dendrites can perform complex non-linear computations</a:t>
            </a:r>
          </a:p>
          <a:p>
            <a:pPr marL="457200" indent="-342900" algn="l" eaLnBrk="1" fontAlgn="auto" hangingPunct="1">
              <a:spcBef>
                <a:spcPts val="0"/>
              </a:spcBef>
              <a:spcAft>
                <a:spcPts val="0"/>
              </a:spcAft>
              <a:buSzPct val="100000"/>
              <a:buFontTx/>
              <a:buChar char="●"/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Synapses are not a single weight but a complex non-linear dynamical system</a:t>
            </a:r>
          </a:p>
          <a:p>
            <a:pPr marL="457200" indent="-342900" algn="l" eaLnBrk="1" fontAlgn="auto" hangingPunct="1">
              <a:spcBef>
                <a:spcPts val="0"/>
              </a:spcBef>
              <a:spcAft>
                <a:spcPts val="0"/>
              </a:spcAft>
              <a:buSzPct val="100000"/>
              <a:buFontTx/>
              <a:buChar char="●"/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Rate code may not be adequate</a:t>
            </a:r>
          </a:p>
        </p:txBody>
      </p:sp>
      <p:sp>
        <p:nvSpPr>
          <p:cNvPr id="1964" name="Shape 1964"/>
          <p:cNvSpPr txBox="1"/>
          <p:nvPr/>
        </p:nvSpPr>
        <p:spPr>
          <a:xfrm>
            <a:off x="412675" y="3825775"/>
            <a:ext cx="4533000" cy="30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[Dendritic Computation. London and Hausser]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1154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Shape 1971"/>
          <p:cNvSpPr txBox="1"/>
          <p:nvPr/>
        </p:nvSpPr>
        <p:spPr>
          <a:xfrm>
            <a:off x="338000" y="1619425"/>
            <a:ext cx="15120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Sigmoid</a:t>
            </a:r>
          </a:p>
        </p:txBody>
      </p:sp>
      <p:sp>
        <p:nvSpPr>
          <p:cNvPr id="1972" name="Shape 1972"/>
          <p:cNvSpPr txBox="1"/>
          <p:nvPr/>
        </p:nvSpPr>
        <p:spPr>
          <a:xfrm>
            <a:off x="338000" y="2834900"/>
            <a:ext cx="29643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tanh</a:t>
            </a:r>
          </a:p>
        </p:txBody>
      </p:sp>
      <p:sp>
        <p:nvSpPr>
          <p:cNvPr id="1973" name="Shape 1973"/>
          <p:cNvSpPr txBox="1"/>
          <p:nvPr/>
        </p:nvSpPr>
        <p:spPr>
          <a:xfrm>
            <a:off x="338000" y="4124975"/>
            <a:ext cx="31278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ReLU</a:t>
            </a:r>
          </a:p>
        </p:txBody>
      </p:sp>
      <p:sp>
        <p:nvSpPr>
          <p:cNvPr id="1974" name="Shape 1974"/>
          <p:cNvSpPr txBox="1"/>
          <p:nvPr/>
        </p:nvSpPr>
        <p:spPr>
          <a:xfrm>
            <a:off x="4743625" y="1557400"/>
            <a:ext cx="22857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Leaky ReLU</a:t>
            </a:r>
          </a:p>
        </p:txBody>
      </p:sp>
      <p:sp>
        <p:nvSpPr>
          <p:cNvPr id="1975" name="Shape 1975"/>
          <p:cNvSpPr txBox="1"/>
          <p:nvPr/>
        </p:nvSpPr>
        <p:spPr>
          <a:xfrm>
            <a:off x="4819800" y="2963725"/>
            <a:ext cx="22857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Maxout</a:t>
            </a:r>
          </a:p>
        </p:txBody>
      </p:sp>
      <p:sp>
        <p:nvSpPr>
          <p:cNvPr id="1976" name="Shape 1976"/>
          <p:cNvSpPr txBox="1"/>
          <p:nvPr/>
        </p:nvSpPr>
        <p:spPr>
          <a:xfrm>
            <a:off x="4864850" y="4049000"/>
            <a:ext cx="22857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ELU</a:t>
            </a:r>
          </a:p>
        </p:txBody>
      </p:sp>
      <p:pic>
        <p:nvPicPr>
          <p:cNvPr id="1978" name="Shape 19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199" y="2142451"/>
            <a:ext cx="1650074" cy="382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Shape 19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201" y="3326286"/>
            <a:ext cx="1077555" cy="34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0" name="Shape 19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200" y="4616351"/>
            <a:ext cx="1335476" cy="34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1" name="Shape 19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4849" y="2018401"/>
            <a:ext cx="1650074" cy="32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2" name="Shape 19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21962" y="4501700"/>
            <a:ext cx="1897674" cy="712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3" name="Shape 19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21947" y="3390851"/>
            <a:ext cx="2964299" cy="306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4" name="Shape 198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94715" y="1607211"/>
            <a:ext cx="1452259" cy="114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5" name="Shape 198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394725" y="2884049"/>
            <a:ext cx="1452250" cy="110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6" name="Shape 198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44125" y="4071101"/>
            <a:ext cx="1385360" cy="114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7" name="Shape 198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094600" y="1607210"/>
            <a:ext cx="1452250" cy="1143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8" name="Shape 198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094602" y="4071106"/>
            <a:ext cx="1452250" cy="114303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28600"/>
            <a:ext cx="8520600" cy="763600"/>
          </a:xfrm>
        </p:spPr>
        <p:txBody>
          <a:bodyPr/>
          <a:lstStyle/>
          <a:p>
            <a:r>
              <a:rPr lang="en"/>
              <a:t>Activation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4" name="Shape 19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776" y="1707850"/>
            <a:ext cx="3245725" cy="22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5" name="Shape 19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9249" y="1690001"/>
            <a:ext cx="4604950" cy="225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96" name="Shape 1996"/>
          <p:cNvCxnSpPr/>
          <p:nvPr/>
        </p:nvCxnSpPr>
        <p:spPr>
          <a:xfrm>
            <a:off x="3901200" y="1765775"/>
            <a:ext cx="0" cy="22419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997" name="Shape 1997"/>
          <p:cNvCxnSpPr/>
          <p:nvPr/>
        </p:nvCxnSpPr>
        <p:spPr>
          <a:xfrm rot="10800000">
            <a:off x="2312525" y="4045425"/>
            <a:ext cx="1114500" cy="7830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998" name="Shape 1998"/>
          <p:cNvSpPr txBox="1"/>
          <p:nvPr/>
        </p:nvSpPr>
        <p:spPr>
          <a:xfrm>
            <a:off x="3196900" y="4763600"/>
            <a:ext cx="4650900" cy="60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“Fully-connected” layers</a:t>
            </a:r>
          </a:p>
        </p:txBody>
      </p:sp>
      <p:cxnSp>
        <p:nvCxnSpPr>
          <p:cNvPr id="1999" name="Shape 1999"/>
          <p:cNvCxnSpPr/>
          <p:nvPr/>
        </p:nvCxnSpPr>
        <p:spPr>
          <a:xfrm rot="10800000">
            <a:off x="3030625" y="3756275"/>
            <a:ext cx="528900" cy="10842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000" name="Shape 2000"/>
          <p:cNvSpPr txBox="1"/>
          <p:nvPr/>
        </p:nvSpPr>
        <p:spPr>
          <a:xfrm>
            <a:off x="228600" y="4374700"/>
            <a:ext cx="4738500" cy="46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“2-layer Neural Net”, or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“1-hidden-layer Neural Net”</a:t>
            </a:r>
          </a:p>
        </p:txBody>
      </p:sp>
      <p:sp>
        <p:nvSpPr>
          <p:cNvPr id="2001" name="Shape 2001"/>
          <p:cNvSpPr txBox="1"/>
          <p:nvPr/>
        </p:nvSpPr>
        <p:spPr>
          <a:xfrm>
            <a:off x="5485525" y="4124150"/>
            <a:ext cx="4738500" cy="46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“3-layer Neural Net”, or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“2-hidden-layer Neural Net”</a:t>
            </a:r>
          </a:p>
        </p:txBody>
      </p:sp>
      <p:sp>
        <p:nvSpPr>
          <p:cNvPr id="12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27000"/>
            <a:ext cx="8520600" cy="763600"/>
          </a:xfrm>
        </p:spPr>
        <p:txBody>
          <a:bodyPr/>
          <a:lstStyle/>
          <a:p>
            <a:r>
              <a:rPr lang="en"/>
              <a:t>Neural networks: Architectures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65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Shape 2010"/>
          <p:cNvSpPr txBox="1">
            <a:spLocks noGrp="1"/>
          </p:cNvSpPr>
          <p:nvPr>
            <p:ph type="title"/>
          </p:nvPr>
        </p:nvSpPr>
        <p:spPr>
          <a:xfrm>
            <a:off x="311700" y="9334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600"/>
              <a:t>Example feed-forward computation of a neural network</a:t>
            </a:r>
          </a:p>
        </p:txBody>
      </p:sp>
      <p:pic>
        <p:nvPicPr>
          <p:cNvPr id="2008" name="Shape 20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750" y="2292075"/>
            <a:ext cx="7806649" cy="1747624"/>
          </a:xfrm>
          <a:prstGeom prst="rect">
            <a:avLst/>
          </a:prstGeom>
          <a:noFill/>
          <a:ln>
            <a:noFill/>
          </a:ln>
        </p:spPr>
      </p:pic>
      <p:sp>
        <p:nvSpPr>
          <p:cNvPr id="2009" name="Shape 2009"/>
          <p:cNvSpPr txBox="1"/>
          <p:nvPr/>
        </p:nvSpPr>
        <p:spPr>
          <a:xfrm>
            <a:off x="552275" y="4187400"/>
            <a:ext cx="6065700" cy="50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can efficiently evaluate an entire layer of neurons.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14363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Shape 2015"/>
          <p:cNvSpPr txBox="1">
            <a:spLocks noGrp="1"/>
          </p:cNvSpPr>
          <p:nvPr>
            <p:ph type="sldNum" sz="quarter" idx="12"/>
          </p:nvPr>
        </p:nvSpPr>
        <p:spPr>
          <a:xfrm>
            <a:off x="6172582" y="5491991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z="1800">
                <a:solidFill>
                  <a:srgbClr val="FFFFFF"/>
                </a:solidFill>
              </a:rPr>
              <a:pPr/>
              <a:t>36</a:t>
            </a:fld>
            <a:endParaRPr lang="en" sz="1800">
              <a:solidFill>
                <a:srgbClr val="FFFFFF"/>
              </a:solidFill>
            </a:endParaRPr>
          </a:p>
        </p:txBody>
      </p:sp>
      <p:sp>
        <p:nvSpPr>
          <p:cNvPr id="2018" name="Shape 2018"/>
          <p:cNvSpPr txBox="1">
            <a:spLocks noGrp="1"/>
          </p:cNvSpPr>
          <p:nvPr>
            <p:ph type="title" idx="4294967295"/>
          </p:nvPr>
        </p:nvSpPr>
        <p:spPr>
          <a:xfrm>
            <a:off x="0" y="933450"/>
            <a:ext cx="8521700" cy="57308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600"/>
              <a:t>Example feed-forward computation of a neural network</a:t>
            </a:r>
          </a:p>
        </p:txBody>
      </p:sp>
      <p:pic>
        <p:nvPicPr>
          <p:cNvPr id="2016" name="Shape 20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925" y="1430476"/>
            <a:ext cx="4604950" cy="22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7" name="Shape 20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4150" y="3862813"/>
            <a:ext cx="6743700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483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Shape 1171"/>
          <p:cNvSpPr txBox="1"/>
          <p:nvPr/>
        </p:nvSpPr>
        <p:spPr>
          <a:xfrm>
            <a:off x="2547525" y="2815075"/>
            <a:ext cx="4136700" cy="109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4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46054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" name="Shape 1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700" y="911625"/>
            <a:ext cx="6674604" cy="444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178" name="Shape 1178"/>
          <p:cNvSpPr txBox="1"/>
          <p:nvPr/>
        </p:nvSpPr>
        <p:spPr>
          <a:xfrm>
            <a:off x="7655700" y="5315050"/>
            <a:ext cx="1488300" cy="25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600" u="sng" ker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This image</a:t>
            </a:r>
            <a:r>
              <a:rPr lang="en" sz="600" ker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 is </a:t>
            </a:r>
            <a:r>
              <a:rPr lang="en" sz="600" u="sng" ker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CC0 1.0</a:t>
            </a:r>
            <a:r>
              <a:rPr lang="en" sz="600" kern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 public domain</a:t>
            </a:r>
          </a:p>
        </p:txBody>
      </p:sp>
      <p:sp>
        <p:nvSpPr>
          <p:cNvPr id="5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4921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Shape 1207"/>
          <p:cNvSpPr txBox="1"/>
          <p:nvPr/>
        </p:nvSpPr>
        <p:spPr>
          <a:xfrm>
            <a:off x="309975" y="956700"/>
            <a:ext cx="8262600" cy="70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Strategy: </a:t>
            </a:r>
            <a:r>
              <a:rPr lang="en" sz="24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Follow the slope</a:t>
            </a:r>
          </a:p>
        </p:txBody>
      </p:sp>
      <p:pic>
        <p:nvPicPr>
          <p:cNvPr id="1208" name="Shape 1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2018" y="1663810"/>
            <a:ext cx="5478508" cy="3650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Shape 12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936348" y="3692599"/>
            <a:ext cx="974949" cy="1126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0" name="Shape 1210"/>
          <p:cNvCxnSpPr/>
          <p:nvPr/>
        </p:nvCxnSpPr>
        <p:spPr>
          <a:xfrm rot="10800000" flipH="1">
            <a:off x="1830100" y="-528450"/>
            <a:ext cx="6300" cy="3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11" name="Shape 1211"/>
          <p:cNvCxnSpPr/>
          <p:nvPr/>
        </p:nvCxnSpPr>
        <p:spPr>
          <a:xfrm>
            <a:off x="2558200" y="4818900"/>
            <a:ext cx="592800" cy="33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2241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Shape 1118"/>
          <p:cNvSpPr txBox="1"/>
          <p:nvPr/>
        </p:nvSpPr>
        <p:spPr>
          <a:xfrm>
            <a:off x="345075" y="1037625"/>
            <a:ext cx="7646100" cy="87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Softmax vs. SVM</a:t>
            </a:r>
          </a:p>
        </p:txBody>
      </p:sp>
      <p:pic>
        <p:nvPicPr>
          <p:cNvPr id="1119" name="Shape 1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075" y="1916026"/>
            <a:ext cx="2614024" cy="6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Shape 1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2050" y="2005750"/>
            <a:ext cx="4459824" cy="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>
                <a:solidFill>
                  <a:prstClr val="white">
                    <a:lumMod val="50000"/>
                  </a:prstClr>
                </a:solidFill>
              </a:rPr>
              <a:t>Slide Credit: </a:t>
            </a:r>
            <a:r>
              <a:rPr lang="en-US" sz="1200" dirty="0" err="1" smtClean="0">
                <a:solidFill>
                  <a:prstClr val="white">
                    <a:lumMod val="50000"/>
                  </a:prstClr>
                </a:solidFill>
              </a:rPr>
              <a:t>Fei-Fei</a:t>
            </a:r>
            <a:r>
              <a:rPr lang="en-US" sz="1200" dirty="0" smtClean="0">
                <a:solidFill>
                  <a:prstClr val="white">
                    <a:lumMod val="50000"/>
                  </a:prstClr>
                </a:solidFill>
              </a:rPr>
              <a:t> Li, Justin Johnson, Serena Yeung, CS 231n</a:t>
            </a:r>
            <a:endParaRPr lang="en-US" sz="120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16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 txBox="1"/>
          <p:nvPr/>
        </p:nvSpPr>
        <p:spPr>
          <a:xfrm>
            <a:off x="309975" y="956700"/>
            <a:ext cx="8262600" cy="70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Strategy: </a:t>
            </a:r>
            <a:r>
              <a:rPr lang="en" sz="24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Follow the slope</a:t>
            </a:r>
          </a:p>
        </p:txBody>
      </p:sp>
      <p:sp>
        <p:nvSpPr>
          <p:cNvPr id="1218" name="Shape 1218"/>
          <p:cNvSpPr txBox="1"/>
          <p:nvPr/>
        </p:nvSpPr>
        <p:spPr>
          <a:xfrm>
            <a:off x="474625" y="1709650"/>
            <a:ext cx="8533800" cy="70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1-dimension, the derivative of a function:</a:t>
            </a:r>
          </a:p>
        </p:txBody>
      </p:sp>
      <p:pic>
        <p:nvPicPr>
          <p:cNvPr id="1219" name="Shape 1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525" y="2469225"/>
            <a:ext cx="36385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0" name="Shape 1220"/>
          <p:cNvSpPr txBox="1"/>
          <p:nvPr/>
        </p:nvSpPr>
        <p:spPr>
          <a:xfrm>
            <a:off x="115975" y="3759950"/>
            <a:ext cx="9013500" cy="166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multiple dimensions, the </a:t>
            </a:r>
            <a:r>
              <a:rPr lang="en" sz="2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gradient </a:t>
            </a:r>
            <a:r>
              <a:rPr lang="en" sz="2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the vector of (partial derivatives) along each dimension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20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slope in any direction is the </a:t>
            </a:r>
            <a:r>
              <a:rPr lang="en" sz="2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dot product</a:t>
            </a:r>
            <a:r>
              <a:rPr lang="en" sz="2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the direction with the gradient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0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direction of steepest descent is the </a:t>
            </a:r>
            <a:r>
              <a:rPr lang="en" sz="2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negative gradient</a:t>
            </a:r>
          </a:p>
        </p:txBody>
      </p:sp>
      <p:sp>
        <p:nvSpPr>
          <p:cNvPr id="7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9399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Shape 1368"/>
          <p:cNvSpPr txBox="1"/>
          <p:nvPr/>
        </p:nvSpPr>
        <p:spPr>
          <a:xfrm>
            <a:off x="339025" y="1012225"/>
            <a:ext cx="6713100" cy="110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36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Gradient Descent</a:t>
            </a:r>
          </a:p>
        </p:txBody>
      </p:sp>
      <p:pic>
        <p:nvPicPr>
          <p:cNvPr id="1369" name="Shape 13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667000"/>
            <a:ext cx="8534400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369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Shape 13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5888" y="1594988"/>
            <a:ext cx="2872225" cy="2872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6" name="Shape 1376"/>
          <p:cNvCxnSpPr/>
          <p:nvPr/>
        </p:nvCxnSpPr>
        <p:spPr>
          <a:xfrm rot="10800000">
            <a:off x="5104625" y="4111900"/>
            <a:ext cx="17340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77" name="Shape 1377"/>
          <p:cNvSpPr txBox="1"/>
          <p:nvPr/>
        </p:nvSpPr>
        <p:spPr>
          <a:xfrm>
            <a:off x="6974225" y="4005350"/>
            <a:ext cx="189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original W</a:t>
            </a:r>
          </a:p>
        </p:txBody>
      </p:sp>
      <p:cxnSp>
        <p:nvCxnSpPr>
          <p:cNvPr id="1378" name="Shape 1378"/>
          <p:cNvCxnSpPr/>
          <p:nvPr/>
        </p:nvCxnSpPr>
        <p:spPr>
          <a:xfrm rot="10800000" flipH="1">
            <a:off x="1491700" y="4034275"/>
            <a:ext cx="3012600" cy="6588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79" name="Shape 1379"/>
          <p:cNvSpPr txBox="1"/>
          <p:nvPr/>
        </p:nvSpPr>
        <p:spPr>
          <a:xfrm>
            <a:off x="184050" y="4722150"/>
            <a:ext cx="4969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2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negative gradient direction</a:t>
            </a:r>
          </a:p>
        </p:txBody>
      </p:sp>
      <p:cxnSp>
        <p:nvCxnSpPr>
          <p:cNvPr id="1380" name="Shape 1380"/>
          <p:cNvCxnSpPr/>
          <p:nvPr/>
        </p:nvCxnSpPr>
        <p:spPr>
          <a:xfrm>
            <a:off x="3100025" y="4560250"/>
            <a:ext cx="3305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81" name="Shape 1381"/>
          <p:cNvSpPr txBox="1"/>
          <p:nvPr/>
        </p:nvSpPr>
        <p:spPr>
          <a:xfrm>
            <a:off x="5852450" y="4500075"/>
            <a:ext cx="936300" cy="30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W_1</a:t>
            </a:r>
          </a:p>
        </p:txBody>
      </p:sp>
      <p:cxnSp>
        <p:nvCxnSpPr>
          <p:cNvPr id="1382" name="Shape 1382"/>
          <p:cNvCxnSpPr/>
          <p:nvPr/>
        </p:nvCxnSpPr>
        <p:spPr>
          <a:xfrm rot="10800000">
            <a:off x="3032500" y="1346651"/>
            <a:ext cx="0" cy="321359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83" name="Shape 1383"/>
          <p:cNvSpPr txBox="1"/>
          <p:nvPr/>
        </p:nvSpPr>
        <p:spPr>
          <a:xfrm>
            <a:off x="2259300" y="1197750"/>
            <a:ext cx="936300" cy="30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W_2</a:t>
            </a:r>
          </a:p>
        </p:txBody>
      </p:sp>
      <p:sp>
        <p:nvSpPr>
          <p:cNvPr id="1384" name="Shape 1384"/>
          <p:cNvSpPr/>
          <p:nvPr/>
        </p:nvSpPr>
        <p:spPr>
          <a:xfrm>
            <a:off x="4835175" y="4008400"/>
            <a:ext cx="207000" cy="207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85" name="Shape 1385"/>
          <p:cNvCxnSpPr>
            <a:stCxn id="1384" idx="1"/>
          </p:cNvCxnSpPr>
          <p:nvPr/>
        </p:nvCxnSpPr>
        <p:spPr>
          <a:xfrm rot="10800000">
            <a:off x="3471389" y="1623714"/>
            <a:ext cx="1394100" cy="2415000"/>
          </a:xfrm>
          <a:prstGeom prst="straightConnector1">
            <a:avLst/>
          </a:prstGeom>
          <a:noFill/>
          <a:ln w="28575" cap="flat" cmpd="sng">
            <a:solidFill>
              <a:srgbClr val="EFEFEF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1386" name="Shape 1386"/>
          <p:cNvCxnSpPr>
            <a:stCxn id="1384" idx="1"/>
          </p:cNvCxnSpPr>
          <p:nvPr/>
        </p:nvCxnSpPr>
        <p:spPr>
          <a:xfrm rot="10800000">
            <a:off x="4674689" y="3708114"/>
            <a:ext cx="190800" cy="330600"/>
          </a:xfrm>
          <a:prstGeom prst="straightConnector1">
            <a:avLst/>
          </a:prstGeom>
          <a:noFill/>
          <a:ln w="38100" cap="flat" cmpd="sng">
            <a:solidFill>
              <a:srgbClr val="EFEFEF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5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091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g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600" y="1828800"/>
            <a:ext cx="3581400" cy="3591376"/>
          </a:xfrm>
          <a:prstGeom prst="rect">
            <a:avLst/>
          </a:prstGeom>
        </p:spPr>
      </p:pic>
      <p:pic>
        <p:nvPicPr>
          <p:cNvPr id="6" name="sgd+adam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34910" y="1839686"/>
            <a:ext cx="3580490" cy="3580490"/>
          </a:xfrm>
          <a:prstGeom prst="rect">
            <a:avLst/>
          </a:prstGeom>
        </p:spPr>
      </p:pic>
      <p:sp>
        <p:nvSpPr>
          <p:cNvPr id="7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3193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0" name="Shape 1400"/>
          <p:cNvPicPr preferRelativeResize="0"/>
          <p:nvPr/>
        </p:nvPicPr>
        <p:blipFill rotWithShape="1">
          <a:blip r:embed="rId3">
            <a:alphaModFix/>
          </a:blip>
          <a:srcRect l="15421" r="12480" b="54683"/>
          <a:stretch/>
        </p:blipFill>
        <p:spPr>
          <a:xfrm>
            <a:off x="567516" y="1610825"/>
            <a:ext cx="4171652" cy="8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1" name="Shape 14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563" y="3435575"/>
            <a:ext cx="85248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2" name="Shape 1402"/>
          <p:cNvPicPr preferRelativeResize="0"/>
          <p:nvPr/>
        </p:nvPicPr>
        <p:blipFill rotWithShape="1">
          <a:blip r:embed="rId3">
            <a:alphaModFix/>
          </a:blip>
          <a:srcRect l="3394" t="51196" r="1782" b="3484"/>
          <a:stretch/>
        </p:blipFill>
        <p:spPr>
          <a:xfrm>
            <a:off x="83101" y="2465125"/>
            <a:ext cx="5486401" cy="8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3" name="Shape 1403"/>
          <p:cNvSpPr txBox="1"/>
          <p:nvPr/>
        </p:nvSpPr>
        <p:spPr>
          <a:xfrm>
            <a:off x="6244700" y="1414550"/>
            <a:ext cx="2542500" cy="54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Full sum expensive when N is large!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8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Approximate sum using a </a:t>
            </a: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minibatch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examples</a:t>
            </a: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 / 64 / 128 common</a:t>
            </a:r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27000"/>
            <a:ext cx="8520600" cy="763600"/>
          </a:xfrm>
        </p:spPr>
        <p:txBody>
          <a:bodyPr/>
          <a:lstStyle/>
          <a:p>
            <a:r>
              <a:rPr lang="en"/>
              <a:t>Stochastic Gradient Descent (SGD)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37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822310"/>
            <a:ext cx="7640428" cy="581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9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compute gradients?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Manual Differentiation  </a:t>
            </a:r>
          </a:p>
          <a:p>
            <a:endParaRPr lang="en-US" dirty="0" smtClean="0"/>
          </a:p>
          <a:p>
            <a:r>
              <a:rPr lang="en-US" dirty="0" smtClean="0"/>
              <a:t>Symbolic Differentiation</a:t>
            </a:r>
          </a:p>
          <a:p>
            <a:endParaRPr lang="en-US" dirty="0" smtClean="0"/>
          </a:p>
          <a:p>
            <a:r>
              <a:rPr lang="en-US" dirty="0" smtClean="0"/>
              <a:t>Numerical Differentiation</a:t>
            </a:r>
          </a:p>
          <a:p>
            <a:endParaRPr lang="en-US" dirty="0"/>
          </a:p>
          <a:p>
            <a:r>
              <a:rPr lang="en-US" dirty="0" smtClean="0"/>
              <a:t>Automatic Differentiation</a:t>
            </a:r>
          </a:p>
          <a:p>
            <a:pPr lvl="1"/>
            <a:r>
              <a:rPr lang="en-US" dirty="0" smtClean="0"/>
              <a:t>Forward mode AD</a:t>
            </a:r>
          </a:p>
          <a:p>
            <a:pPr lvl="1"/>
            <a:r>
              <a:rPr lang="en-US" dirty="0" smtClean="0"/>
              <a:t>Reverse mode AD</a:t>
            </a:r>
          </a:p>
          <a:p>
            <a:pPr lvl="2"/>
            <a:r>
              <a:rPr lang="en-US" dirty="0" smtClean="0"/>
              <a:t>aka “</a:t>
            </a:r>
            <a:r>
              <a:rPr lang="en-US" dirty="0" err="1" smtClean="0"/>
              <a:t>backprop</a:t>
            </a:r>
            <a:r>
              <a:rPr lang="en-US" dirty="0" smtClean="0"/>
              <a:t>”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6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57" y="0"/>
            <a:ext cx="7952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5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compute gradients?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Manual Differentiation  </a:t>
            </a:r>
          </a:p>
          <a:p>
            <a:endParaRPr lang="en-US" dirty="0" smtClean="0"/>
          </a:p>
          <a:p>
            <a:r>
              <a:rPr lang="en-US" dirty="0" smtClean="0"/>
              <a:t>Symbolic Differentiation</a:t>
            </a:r>
          </a:p>
          <a:p>
            <a:endParaRPr lang="en-US" dirty="0" smtClean="0"/>
          </a:p>
          <a:p>
            <a:r>
              <a:rPr lang="en-US" dirty="0" smtClean="0"/>
              <a:t>Numerical Differentiation</a:t>
            </a:r>
          </a:p>
          <a:p>
            <a:endParaRPr lang="en-US" dirty="0"/>
          </a:p>
          <a:p>
            <a:r>
              <a:rPr lang="en-US" dirty="0" smtClean="0"/>
              <a:t>Automatic Differentiation</a:t>
            </a:r>
          </a:p>
          <a:p>
            <a:pPr lvl="1"/>
            <a:r>
              <a:rPr lang="en-US" dirty="0" smtClean="0"/>
              <a:t>Forward mode AD</a:t>
            </a:r>
          </a:p>
          <a:p>
            <a:pPr lvl="1"/>
            <a:r>
              <a:rPr lang="en-US" dirty="0" smtClean="0"/>
              <a:t>Reverse mode AD</a:t>
            </a:r>
          </a:p>
          <a:p>
            <a:pPr lvl="2"/>
            <a:r>
              <a:rPr lang="en-US" dirty="0" smtClean="0"/>
              <a:t>aka “</a:t>
            </a:r>
            <a:r>
              <a:rPr lang="en-US" dirty="0" err="1" smtClean="0"/>
              <a:t>backprop</a:t>
            </a:r>
            <a:r>
              <a:rPr lang="en-US" dirty="0" smtClean="0"/>
              <a:t>”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3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85800"/>
          </a:xfrm>
        </p:spPr>
        <p:txBody>
          <a:bodyPr/>
          <a:lstStyle/>
          <a:p>
            <a:r>
              <a:rPr lang="en-US" smtClean="0"/>
              <a:t>Matrix/Vector </a:t>
            </a:r>
            <a:r>
              <a:rPr lang="en-US" dirty="0" smtClean="0"/>
              <a:t>Derivatives 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Shape 1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01" y="893325"/>
            <a:ext cx="8837399" cy="440422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>
                <a:solidFill>
                  <a:prstClr val="white">
                    <a:lumMod val="50000"/>
                  </a:prstClr>
                </a:solidFill>
              </a:rPr>
              <a:t>Slide Credit: </a:t>
            </a:r>
            <a:r>
              <a:rPr lang="en-US" sz="1200" dirty="0" err="1" smtClean="0">
                <a:solidFill>
                  <a:prstClr val="white">
                    <a:lumMod val="50000"/>
                  </a:prstClr>
                </a:solidFill>
              </a:rPr>
              <a:t>Fei-Fei</a:t>
            </a:r>
            <a:r>
              <a:rPr lang="en-US" sz="1200" dirty="0" smtClean="0">
                <a:solidFill>
                  <a:prstClr val="white">
                    <a:lumMod val="50000"/>
                  </a:prstClr>
                </a:solidFill>
              </a:rPr>
              <a:t> Li, Justin Johnson, Serena Yeung, CS 231n</a:t>
            </a:r>
            <a:endParaRPr lang="en-US" sz="120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32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85800"/>
          </a:xfrm>
        </p:spPr>
        <p:txBody>
          <a:bodyPr/>
          <a:lstStyle/>
          <a:p>
            <a:r>
              <a:rPr lang="en-US" dirty="0" smtClean="0"/>
              <a:t>Matrix/Vector Derivatives 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5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85800"/>
          </a:xfrm>
        </p:spPr>
        <p:txBody>
          <a:bodyPr/>
          <a:lstStyle/>
          <a:p>
            <a:r>
              <a:rPr lang="en-US" dirty="0" smtClean="0"/>
              <a:t>Vector Derivative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9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85800"/>
          </a:xfrm>
        </p:spPr>
        <p:txBody>
          <a:bodyPr/>
          <a:lstStyle/>
          <a:p>
            <a:r>
              <a:rPr lang="en-US" dirty="0" smtClean="0"/>
              <a:t>Extension to Tensors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46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 Rule: Composite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90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 Rule: Scalar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26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 Rule: Vector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100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 Rule: Jacobian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 Rule: Tensors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71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  <a:p>
            <a:r>
              <a:rPr lang="en-US" dirty="0"/>
              <a:t>Neural Networks</a:t>
            </a:r>
          </a:p>
          <a:p>
            <a:pPr lvl="1"/>
            <a:r>
              <a:rPr lang="en-US" dirty="0"/>
              <a:t>Modular Design</a:t>
            </a:r>
          </a:p>
          <a:p>
            <a:r>
              <a:rPr lang="en-US" dirty="0"/>
              <a:t>Computing Gradients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(C) Dhruv Batra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7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Shape 692"/>
          <p:cNvPicPr preferRelativeResize="0"/>
          <p:nvPr/>
        </p:nvPicPr>
        <p:blipFill rotWithShape="1">
          <a:blip r:embed="rId3">
            <a:alphaModFix/>
          </a:blip>
          <a:srcRect r="24738" b="11323"/>
          <a:stretch/>
        </p:blipFill>
        <p:spPr>
          <a:xfrm>
            <a:off x="1414300" y="1197351"/>
            <a:ext cx="4753000" cy="1220899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Shape 693"/>
          <p:cNvSpPr/>
          <p:nvPr/>
        </p:nvSpPr>
        <p:spPr>
          <a:xfrm rot="5400000">
            <a:off x="4198725" y="1050775"/>
            <a:ext cx="425700" cy="3048000"/>
          </a:xfrm>
          <a:prstGeom prst="rightBrace">
            <a:avLst>
              <a:gd name="adj1" fmla="val 40245"/>
              <a:gd name="adj2" fmla="val 6395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Shape 694"/>
          <p:cNvSpPr txBox="1"/>
          <p:nvPr/>
        </p:nvSpPr>
        <p:spPr>
          <a:xfrm>
            <a:off x="1996350" y="2787625"/>
            <a:ext cx="3256500" cy="7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loss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Model predictions should match training data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5457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0" name="Shape 700"/>
          <p:cNvPicPr preferRelativeResize="0"/>
          <p:nvPr/>
        </p:nvPicPr>
        <p:blipFill rotWithShape="1">
          <a:blip r:embed="rId3">
            <a:alphaModFix/>
          </a:blip>
          <a:srcRect r="24738" b="11323"/>
          <a:stretch/>
        </p:blipFill>
        <p:spPr>
          <a:xfrm>
            <a:off x="1414300" y="1197351"/>
            <a:ext cx="4753000" cy="1220899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Shape 701"/>
          <p:cNvSpPr/>
          <p:nvPr/>
        </p:nvSpPr>
        <p:spPr>
          <a:xfrm rot="5400000">
            <a:off x="4198725" y="1050775"/>
            <a:ext cx="425700" cy="3048000"/>
          </a:xfrm>
          <a:prstGeom prst="rightBrace">
            <a:avLst>
              <a:gd name="adj1" fmla="val 40245"/>
              <a:gd name="adj2" fmla="val 6395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Shape 702"/>
          <p:cNvSpPr txBox="1"/>
          <p:nvPr/>
        </p:nvSpPr>
        <p:spPr>
          <a:xfrm>
            <a:off x="1996350" y="2787625"/>
            <a:ext cx="3256500" cy="7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loss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Model predictions should match training data</a:t>
            </a:r>
          </a:p>
        </p:txBody>
      </p:sp>
      <p:grpSp>
        <p:nvGrpSpPr>
          <p:cNvPr id="703" name="Shape 703"/>
          <p:cNvGrpSpPr/>
          <p:nvPr/>
        </p:nvGrpSpPr>
        <p:grpSpPr>
          <a:xfrm>
            <a:off x="2035818" y="3643404"/>
            <a:ext cx="3304897" cy="1843394"/>
            <a:chOff x="2112225" y="2949950"/>
            <a:chExt cx="2700300" cy="1506164"/>
          </a:xfrm>
        </p:grpSpPr>
        <p:sp>
          <p:nvSpPr>
            <p:cNvPr id="704" name="Shape 704"/>
            <p:cNvSpPr/>
            <p:nvPr/>
          </p:nvSpPr>
          <p:spPr>
            <a:xfrm>
              <a:off x="2415225" y="3027089"/>
              <a:ext cx="2254825" cy="1429025"/>
            </a:xfrm>
            <a:custGeom>
              <a:avLst/>
              <a:gdLst/>
              <a:ahLst/>
              <a:cxnLst/>
              <a:rect l="0" t="0" r="0" b="0"/>
              <a:pathLst>
                <a:path w="90193" h="57161" extrusionOk="0">
                  <a:moveTo>
                    <a:pt x="0" y="57161"/>
                  </a:moveTo>
                  <a:cubicBezTo>
                    <a:pt x="178" y="55200"/>
                    <a:pt x="59" y="52645"/>
                    <a:pt x="1070" y="45397"/>
                  </a:cubicBezTo>
                  <a:cubicBezTo>
                    <a:pt x="2080" y="38148"/>
                    <a:pt x="2555" y="17233"/>
                    <a:pt x="6061" y="13669"/>
                  </a:cubicBezTo>
                  <a:cubicBezTo>
                    <a:pt x="9566" y="10104"/>
                    <a:pt x="16280" y="20561"/>
                    <a:pt x="22103" y="24008"/>
                  </a:cubicBezTo>
                  <a:cubicBezTo>
                    <a:pt x="27925" y="27454"/>
                    <a:pt x="36540" y="33751"/>
                    <a:pt x="40997" y="34346"/>
                  </a:cubicBezTo>
                  <a:cubicBezTo>
                    <a:pt x="45453" y="34940"/>
                    <a:pt x="46641" y="31613"/>
                    <a:pt x="48840" y="27573"/>
                  </a:cubicBezTo>
                  <a:cubicBezTo>
                    <a:pt x="51038" y="23532"/>
                    <a:pt x="52107" y="14680"/>
                    <a:pt x="54187" y="10105"/>
                  </a:cubicBezTo>
                  <a:cubicBezTo>
                    <a:pt x="56266" y="5530"/>
                    <a:pt x="58465" y="-827"/>
                    <a:pt x="61317" y="123"/>
                  </a:cubicBezTo>
                  <a:cubicBezTo>
                    <a:pt x="64169" y="1073"/>
                    <a:pt x="66486" y="6361"/>
                    <a:pt x="71299" y="15808"/>
                  </a:cubicBezTo>
                  <a:cubicBezTo>
                    <a:pt x="76111" y="25255"/>
                    <a:pt x="87044" y="49972"/>
                    <a:pt x="90193" y="56805"/>
                  </a:cubicBezTo>
                </a:path>
              </a:pathLst>
            </a:custGeom>
            <a:noFill/>
            <a:ln w="76200" cap="flat" cmpd="sng">
              <a:solidFill>
                <a:srgbClr val="3C78D8"/>
              </a:solidFill>
              <a:prstDash val="solid"/>
              <a:round/>
              <a:headEnd type="none" w="lg" len="lg"/>
              <a:tailEnd type="none" w="lg" len="lg"/>
            </a:ln>
          </p:spPr>
        </p:sp>
        <p:cxnSp>
          <p:nvCxnSpPr>
            <p:cNvPr id="705" name="Shape 705"/>
            <p:cNvCxnSpPr/>
            <p:nvPr/>
          </p:nvCxnSpPr>
          <p:spPr>
            <a:xfrm>
              <a:off x="2112225" y="4353200"/>
              <a:ext cx="2700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706" name="Shape 706"/>
            <p:cNvCxnSpPr/>
            <p:nvPr/>
          </p:nvCxnSpPr>
          <p:spPr>
            <a:xfrm>
              <a:off x="3462375" y="2949950"/>
              <a:ext cx="0" cy="1502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707" name="Shape 707"/>
            <p:cNvSpPr/>
            <p:nvPr/>
          </p:nvSpPr>
          <p:spPr>
            <a:xfrm>
              <a:off x="2343900" y="4064600"/>
              <a:ext cx="204900" cy="204900"/>
            </a:xfrm>
            <a:prstGeom prst="flowChartConnector">
              <a:avLst/>
            </a:prstGeom>
            <a:solidFill>
              <a:srgbClr val="9FC5E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Shape 708"/>
            <p:cNvSpPr/>
            <p:nvPr/>
          </p:nvSpPr>
          <p:spPr>
            <a:xfrm>
              <a:off x="2861725" y="3520350"/>
              <a:ext cx="204900" cy="204900"/>
            </a:xfrm>
            <a:prstGeom prst="flowChartConnector">
              <a:avLst/>
            </a:prstGeom>
            <a:solidFill>
              <a:srgbClr val="9FC5E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Shape 709"/>
            <p:cNvSpPr/>
            <p:nvPr/>
          </p:nvSpPr>
          <p:spPr>
            <a:xfrm>
              <a:off x="4070925" y="3315450"/>
              <a:ext cx="204900" cy="204900"/>
            </a:xfrm>
            <a:prstGeom prst="flowChartConnector">
              <a:avLst/>
            </a:prstGeom>
            <a:solidFill>
              <a:srgbClr val="9FC5E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Shape 710"/>
            <p:cNvSpPr/>
            <p:nvPr/>
          </p:nvSpPr>
          <p:spPr>
            <a:xfrm>
              <a:off x="3521600" y="3598700"/>
              <a:ext cx="204900" cy="204900"/>
            </a:xfrm>
            <a:prstGeom prst="flowChartConnector">
              <a:avLst/>
            </a:prstGeom>
            <a:solidFill>
              <a:srgbClr val="9FC5E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Shape 711"/>
            <p:cNvSpPr/>
            <p:nvPr/>
          </p:nvSpPr>
          <p:spPr>
            <a:xfrm>
              <a:off x="3664200" y="3191475"/>
              <a:ext cx="204900" cy="204900"/>
            </a:xfrm>
            <a:prstGeom prst="flowChartConnector">
              <a:avLst/>
            </a:prstGeom>
            <a:solidFill>
              <a:srgbClr val="A4C2F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143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Shape 716"/>
          <p:cNvPicPr preferRelativeResize="0"/>
          <p:nvPr/>
        </p:nvPicPr>
        <p:blipFill rotWithShape="1">
          <a:blip r:embed="rId3">
            <a:alphaModFix/>
          </a:blip>
          <a:srcRect r="24738" b="11323"/>
          <a:stretch/>
        </p:blipFill>
        <p:spPr>
          <a:xfrm>
            <a:off x="1414300" y="1197351"/>
            <a:ext cx="4753000" cy="1220899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Shape 718"/>
          <p:cNvSpPr/>
          <p:nvPr/>
        </p:nvSpPr>
        <p:spPr>
          <a:xfrm rot="5400000">
            <a:off x="4198725" y="1050775"/>
            <a:ext cx="425700" cy="3048000"/>
          </a:xfrm>
          <a:prstGeom prst="rightBrace">
            <a:avLst>
              <a:gd name="adj1" fmla="val 40245"/>
              <a:gd name="adj2" fmla="val 63955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endParaRPr sz="1400" kern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Shape 719"/>
          <p:cNvSpPr txBox="1"/>
          <p:nvPr/>
        </p:nvSpPr>
        <p:spPr>
          <a:xfrm>
            <a:off x="1996350" y="2787625"/>
            <a:ext cx="3256500" cy="73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" sz="18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loss</a:t>
            </a:r>
            <a:r>
              <a:rPr lang="en" sz="18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Model predictions should match training data</a:t>
            </a:r>
          </a:p>
        </p:txBody>
      </p:sp>
      <p:grpSp>
        <p:nvGrpSpPr>
          <p:cNvPr id="720" name="Shape 720"/>
          <p:cNvGrpSpPr/>
          <p:nvPr/>
        </p:nvGrpSpPr>
        <p:grpSpPr>
          <a:xfrm>
            <a:off x="2035818" y="3643404"/>
            <a:ext cx="3304897" cy="1843394"/>
            <a:chOff x="2112225" y="2949950"/>
            <a:chExt cx="2700300" cy="1506164"/>
          </a:xfrm>
        </p:grpSpPr>
        <p:sp>
          <p:nvSpPr>
            <p:cNvPr id="721" name="Shape 721"/>
            <p:cNvSpPr/>
            <p:nvPr/>
          </p:nvSpPr>
          <p:spPr>
            <a:xfrm>
              <a:off x="2415225" y="3027089"/>
              <a:ext cx="2254825" cy="1429025"/>
            </a:xfrm>
            <a:custGeom>
              <a:avLst/>
              <a:gdLst/>
              <a:ahLst/>
              <a:cxnLst/>
              <a:rect l="0" t="0" r="0" b="0"/>
              <a:pathLst>
                <a:path w="90193" h="57161" extrusionOk="0">
                  <a:moveTo>
                    <a:pt x="0" y="57161"/>
                  </a:moveTo>
                  <a:cubicBezTo>
                    <a:pt x="178" y="55200"/>
                    <a:pt x="59" y="52645"/>
                    <a:pt x="1070" y="45397"/>
                  </a:cubicBezTo>
                  <a:cubicBezTo>
                    <a:pt x="2080" y="38148"/>
                    <a:pt x="2555" y="17233"/>
                    <a:pt x="6061" y="13669"/>
                  </a:cubicBezTo>
                  <a:cubicBezTo>
                    <a:pt x="9566" y="10104"/>
                    <a:pt x="16280" y="20561"/>
                    <a:pt x="22103" y="24008"/>
                  </a:cubicBezTo>
                  <a:cubicBezTo>
                    <a:pt x="27925" y="27454"/>
                    <a:pt x="36540" y="33751"/>
                    <a:pt x="40997" y="34346"/>
                  </a:cubicBezTo>
                  <a:cubicBezTo>
                    <a:pt x="45453" y="34940"/>
                    <a:pt x="46641" y="31613"/>
                    <a:pt x="48840" y="27573"/>
                  </a:cubicBezTo>
                  <a:cubicBezTo>
                    <a:pt x="51038" y="23532"/>
                    <a:pt x="52107" y="14680"/>
                    <a:pt x="54187" y="10105"/>
                  </a:cubicBezTo>
                  <a:cubicBezTo>
                    <a:pt x="56266" y="5530"/>
                    <a:pt x="58465" y="-827"/>
                    <a:pt x="61317" y="123"/>
                  </a:cubicBezTo>
                  <a:cubicBezTo>
                    <a:pt x="64169" y="1073"/>
                    <a:pt x="66486" y="6361"/>
                    <a:pt x="71299" y="15808"/>
                  </a:cubicBezTo>
                  <a:cubicBezTo>
                    <a:pt x="76111" y="25255"/>
                    <a:pt x="87044" y="49972"/>
                    <a:pt x="90193" y="56805"/>
                  </a:cubicBezTo>
                </a:path>
              </a:pathLst>
            </a:custGeom>
            <a:noFill/>
            <a:ln w="76200" cap="flat" cmpd="sng">
              <a:solidFill>
                <a:srgbClr val="3C78D8"/>
              </a:solidFill>
              <a:prstDash val="solid"/>
              <a:round/>
              <a:headEnd type="none" w="lg" len="lg"/>
              <a:tailEnd type="none" w="lg" len="lg"/>
            </a:ln>
          </p:spPr>
        </p:sp>
        <p:cxnSp>
          <p:nvCxnSpPr>
            <p:cNvPr id="722" name="Shape 722"/>
            <p:cNvCxnSpPr/>
            <p:nvPr/>
          </p:nvCxnSpPr>
          <p:spPr>
            <a:xfrm>
              <a:off x="2112225" y="4353200"/>
              <a:ext cx="2700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723" name="Shape 723"/>
            <p:cNvCxnSpPr/>
            <p:nvPr/>
          </p:nvCxnSpPr>
          <p:spPr>
            <a:xfrm>
              <a:off x="3462375" y="2949950"/>
              <a:ext cx="0" cy="1502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724" name="Shape 724"/>
            <p:cNvSpPr/>
            <p:nvPr/>
          </p:nvSpPr>
          <p:spPr>
            <a:xfrm>
              <a:off x="2343900" y="4064600"/>
              <a:ext cx="204900" cy="204900"/>
            </a:xfrm>
            <a:prstGeom prst="flowChartConnector">
              <a:avLst/>
            </a:prstGeom>
            <a:solidFill>
              <a:srgbClr val="9FC5E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Shape 725"/>
            <p:cNvSpPr/>
            <p:nvPr/>
          </p:nvSpPr>
          <p:spPr>
            <a:xfrm>
              <a:off x="2861725" y="3520350"/>
              <a:ext cx="204900" cy="204900"/>
            </a:xfrm>
            <a:prstGeom prst="flowChartConnector">
              <a:avLst/>
            </a:prstGeom>
            <a:solidFill>
              <a:srgbClr val="9FC5E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Shape 726"/>
            <p:cNvSpPr/>
            <p:nvPr/>
          </p:nvSpPr>
          <p:spPr>
            <a:xfrm>
              <a:off x="4070925" y="3315450"/>
              <a:ext cx="204900" cy="204900"/>
            </a:xfrm>
            <a:prstGeom prst="flowChartConnector">
              <a:avLst/>
            </a:prstGeom>
            <a:solidFill>
              <a:srgbClr val="9FC5E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Shape 727"/>
            <p:cNvSpPr/>
            <p:nvPr/>
          </p:nvSpPr>
          <p:spPr>
            <a:xfrm>
              <a:off x="3521600" y="3598700"/>
              <a:ext cx="204900" cy="204900"/>
            </a:xfrm>
            <a:prstGeom prst="flowChartConnector">
              <a:avLst/>
            </a:prstGeom>
            <a:solidFill>
              <a:srgbClr val="9FC5E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Shape 728"/>
            <p:cNvSpPr/>
            <p:nvPr/>
          </p:nvSpPr>
          <p:spPr>
            <a:xfrm>
              <a:off x="3664200" y="3191475"/>
              <a:ext cx="204900" cy="204900"/>
            </a:xfrm>
            <a:prstGeom prst="flowChartConnector">
              <a:avLst/>
            </a:prstGeom>
            <a:solidFill>
              <a:srgbClr val="A4C2F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Shape 729"/>
            <p:cNvSpPr/>
            <p:nvPr/>
          </p:nvSpPr>
          <p:spPr>
            <a:xfrm>
              <a:off x="2674650" y="3806225"/>
              <a:ext cx="204900" cy="204900"/>
            </a:xfrm>
            <a:prstGeom prst="rect">
              <a:avLst/>
            </a:prstGeom>
            <a:solidFill>
              <a:srgbClr val="B6D7A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Shape 730"/>
            <p:cNvSpPr/>
            <p:nvPr/>
          </p:nvSpPr>
          <p:spPr>
            <a:xfrm>
              <a:off x="3263750" y="3388225"/>
              <a:ext cx="204900" cy="204900"/>
            </a:xfrm>
            <a:prstGeom prst="rect">
              <a:avLst/>
            </a:prstGeom>
            <a:solidFill>
              <a:srgbClr val="B6D7A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Shape 731"/>
            <p:cNvSpPr/>
            <p:nvPr/>
          </p:nvSpPr>
          <p:spPr>
            <a:xfrm>
              <a:off x="4298475" y="2988050"/>
              <a:ext cx="204900" cy="204900"/>
            </a:xfrm>
            <a:prstGeom prst="rect">
              <a:avLst/>
            </a:prstGeom>
            <a:solidFill>
              <a:srgbClr val="B6D7A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sz="1400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" name="Slide Number Placeholder 4"/>
          <p:cNvSpPr txBox="1">
            <a:spLocks/>
          </p:cNvSpPr>
          <p:nvPr/>
        </p:nvSpPr>
        <p:spPr bwMode="auto">
          <a:xfrm>
            <a:off x="1828800" y="6400800"/>
            <a:ext cx="541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bg1">
                    <a:lumMod val="50000"/>
                  </a:schemeClr>
                </a:solidFill>
                <a:latin typeface="Arial" pitchFamily="-112" charset="0"/>
                <a:ea typeface="+mn-ea"/>
                <a:cs typeface="+mn-cs"/>
              </a:defRPr>
            </a:lvl1pPr>
            <a:lvl2pPr marL="4572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2pPr>
            <a:lvl3pPr marL="9144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3pPr>
            <a:lvl4pPr marL="13716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4pPr>
            <a:lvl5pPr marL="1828800" algn="ctr" rtl="0" eaLnBrk="0" fontAlgn="base" hangingPunct="0">
              <a:spcBef>
                <a:spcPct val="5000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5pPr>
            <a:lvl6pPr marL="22860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6pPr>
            <a:lvl7pPr marL="27432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7pPr>
            <a:lvl8pPr marL="32004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8pPr>
            <a:lvl9pPr marL="3657600" algn="l" defTabSz="457200" rtl="0" eaLnBrk="1" latinLnBrk="0" hangingPunct="1">
              <a:defRPr sz="1200" kern="1200">
                <a:solidFill>
                  <a:schemeClr val="tx1"/>
                </a:solidFill>
                <a:latin typeface="Arial" pitchFamily="-97" charset="0"/>
                <a:ea typeface="ＭＳ Ｐゴシック" pitchFamily="-97" charset="-128"/>
                <a:cs typeface="ＭＳ Ｐゴシック" pitchFamily="-97" charset="-128"/>
              </a:defRPr>
            </a:lvl9pPr>
          </a:lstStyle>
          <a:p>
            <a:pPr algn="ctr">
              <a:defRPr/>
            </a:pPr>
            <a:r>
              <a:rPr lang="en-US" sz="1200" dirty="0" smtClean="0"/>
              <a:t>Slide Credit: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 Li, Justin Johnson, Serena Yeung, CS 231n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0388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ctur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Blank 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pictures.thmx</Template>
  <TotalTime>49882</TotalTime>
  <Words>1922</Words>
  <Application>Microsoft Macintosh PowerPoint</Application>
  <PresentationFormat>On-screen Show (4:3)</PresentationFormat>
  <Paragraphs>326</Paragraphs>
  <Slides>57</Slides>
  <Notes>41</Notes>
  <HiddenSlides>4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Arial Narrow</vt:lpstr>
      <vt:lpstr>Helvetica Neue Light</vt:lpstr>
      <vt:lpstr>ＭＳ Ｐゴシック</vt:lpstr>
      <vt:lpstr>Osaka</vt:lpstr>
      <vt:lpstr>Symbol</vt:lpstr>
      <vt:lpstr>Arial</vt:lpstr>
      <vt:lpstr>pictures</vt:lpstr>
      <vt:lpstr>Blank Presentation</vt:lpstr>
      <vt:lpstr>CS 7643: Deep Learning</vt:lpstr>
      <vt:lpstr>Recall from last time: Linear Classifier</vt:lpstr>
      <vt:lpstr>Recall from last time: Linear Classifier</vt:lpstr>
      <vt:lpstr>PowerPoint Presentation</vt:lpstr>
      <vt:lpstr>PowerPoint Presentation</vt:lpstr>
      <vt:lpstr>Plan for Today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Regularization</vt:lpstr>
      <vt:lpstr>L2 Regularization (Weight Decay)</vt:lpstr>
      <vt:lpstr>L2 Regularization (Weight Decay)</vt:lpstr>
      <vt:lpstr>Recap</vt:lpstr>
      <vt:lpstr>Recap</vt:lpstr>
      <vt:lpstr>Error Decomposition</vt:lpstr>
      <vt:lpstr>Next: Neural Networks</vt:lpstr>
      <vt:lpstr>Neural networks: without the brain stuff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Assignment 2: Writing a 2-layer 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 very careful with your brain analogies!</vt:lpstr>
      <vt:lpstr>Activation functions</vt:lpstr>
      <vt:lpstr>Neural networks: Architectures</vt:lpstr>
      <vt:lpstr>Example feed-forward computation of a neural network</vt:lpstr>
      <vt:lpstr>Example feed-forward computation of a neural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Stochastic Gradient Descent (SGD)</vt:lpstr>
      <vt:lpstr>PowerPoint Presentation</vt:lpstr>
      <vt:lpstr>How do we compute gradients?</vt:lpstr>
      <vt:lpstr>PowerPoint Presentation</vt:lpstr>
      <vt:lpstr>How do we compute gradients?</vt:lpstr>
      <vt:lpstr>Matrix/Vector Derivatives Notation</vt:lpstr>
      <vt:lpstr>Matrix/Vector Derivatives Notation</vt:lpstr>
      <vt:lpstr>Vector Derivative Example</vt:lpstr>
      <vt:lpstr>Extension to Tensors</vt:lpstr>
      <vt:lpstr>Chain Rule: Composite Functions</vt:lpstr>
      <vt:lpstr>Chain Rule: Scalar Case</vt:lpstr>
      <vt:lpstr>Chain Rule: Vector Case</vt:lpstr>
      <vt:lpstr>Chain Rule: Jacobian view</vt:lpstr>
      <vt:lpstr>Chain Rule: Tensors</vt:lpstr>
    </vt:vector>
  </TitlesOfParts>
  <Manager/>
  <Company>Virginia Tech</Company>
  <LinksUpToDate>false</LinksUpToDate>
  <SharedDoc>false</SharedDoc>
  <HyperlinkBase/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5984: Introduction to Machine Learning</dc:title>
  <dc:subject>Machine Learning</dc:subject>
  <dc:creator>Dhruv Batra</dc:creator>
  <cp:keywords/>
  <dc:description/>
  <cp:lastModifiedBy>Dhruv Batra</cp:lastModifiedBy>
  <cp:revision>2748</cp:revision>
  <cp:lastPrinted>2015-04-01T17:45:43Z</cp:lastPrinted>
  <dcterms:created xsi:type="dcterms:W3CDTF">2013-03-06T19:31:42Z</dcterms:created>
  <dcterms:modified xsi:type="dcterms:W3CDTF">2017-09-04T14:07:21Z</dcterms:modified>
  <cp:category/>
</cp:coreProperties>
</file>